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00" r:id="rId2"/>
  </p:sldMasterIdLst>
  <p:notesMasterIdLst>
    <p:notesMasterId r:id="rId53"/>
  </p:notesMasterIdLst>
  <p:sldIdLst>
    <p:sldId id="665" r:id="rId3"/>
    <p:sldId id="834" r:id="rId4"/>
    <p:sldId id="870" r:id="rId5"/>
    <p:sldId id="730" r:id="rId6"/>
    <p:sldId id="930" r:id="rId7"/>
    <p:sldId id="848" r:id="rId8"/>
    <p:sldId id="868" r:id="rId9"/>
    <p:sldId id="724" r:id="rId10"/>
    <p:sldId id="669" r:id="rId11"/>
    <p:sldId id="871" r:id="rId12"/>
    <p:sldId id="957" r:id="rId13"/>
    <p:sldId id="260" r:id="rId14"/>
    <p:sldId id="929" r:id="rId15"/>
    <p:sldId id="687" r:id="rId16"/>
    <p:sldId id="931" r:id="rId17"/>
    <p:sldId id="932" r:id="rId18"/>
    <p:sldId id="933" r:id="rId19"/>
    <p:sldId id="934" r:id="rId20"/>
    <p:sldId id="915" r:id="rId21"/>
    <p:sldId id="880" r:id="rId22"/>
    <p:sldId id="891" r:id="rId23"/>
    <p:sldId id="935" r:id="rId24"/>
    <p:sldId id="951" r:id="rId25"/>
    <p:sldId id="902" r:id="rId26"/>
    <p:sldId id="950" r:id="rId27"/>
    <p:sldId id="949" r:id="rId28"/>
    <p:sldId id="692" r:id="rId29"/>
    <p:sldId id="936" r:id="rId30"/>
    <p:sldId id="953" r:id="rId31"/>
    <p:sldId id="877" r:id="rId32"/>
    <p:sldId id="938" r:id="rId33"/>
    <p:sldId id="939" r:id="rId34"/>
    <p:sldId id="960" r:id="rId35"/>
    <p:sldId id="944" r:id="rId36"/>
    <p:sldId id="945" r:id="rId37"/>
    <p:sldId id="946" r:id="rId38"/>
    <p:sldId id="955" r:id="rId39"/>
    <p:sldId id="875" r:id="rId40"/>
    <p:sldId id="940" r:id="rId41"/>
    <p:sldId id="941" r:id="rId42"/>
    <p:sldId id="952" r:id="rId43"/>
    <p:sldId id="927" r:id="rId44"/>
    <p:sldId id="925" r:id="rId45"/>
    <p:sldId id="924" r:id="rId46"/>
    <p:sldId id="257" r:id="rId47"/>
    <p:sldId id="688" r:id="rId48"/>
    <p:sldId id="727" r:id="rId49"/>
    <p:sldId id="732" r:id="rId50"/>
    <p:sldId id="731" r:id="rId51"/>
    <p:sldId id="73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HLBI" initials="ZG" lastIdx="9" clrIdx="0"/>
  <p:cmAuthor id="1" name="zgalis" initials="ZG"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A76"/>
    <a:srgbClr val="33CC33"/>
    <a:srgbClr val="12EEEE"/>
    <a:srgbClr val="14B9EC"/>
    <a:srgbClr val="E763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49" autoAdjust="0"/>
    <p:restoredTop sz="93817" autoAdjust="0"/>
  </p:normalViewPr>
  <p:slideViewPr>
    <p:cSldViewPr>
      <p:cViewPr varScale="1">
        <p:scale>
          <a:sx n="152" d="100"/>
          <a:sy n="152" d="100"/>
        </p:scale>
        <p:origin x="1746" y="144"/>
      </p:cViewPr>
      <p:guideLst>
        <p:guide orient="horz" pos="4320"/>
        <p:guide pos="3840"/>
      </p:guideLst>
    </p:cSldViewPr>
  </p:slid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F50FF1-B74C-4818-9AC5-64538AB1668E}" type="datetimeFigureOut">
              <a:rPr lang="en-US" smtClean="0"/>
              <a:pPr/>
              <a:t>5/8/2019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9D85D9-4E2C-4FC5-9506-A66C7B807C77}" type="slidenum">
              <a:rPr lang="en-US" smtClean="0"/>
              <a:pPr/>
              <a:t>‹#›</a:t>
            </a:fld>
            <a:endParaRPr lang="en-US" dirty="0"/>
          </a:p>
        </p:txBody>
      </p:sp>
    </p:spTree>
    <p:extLst>
      <p:ext uri="{BB962C8B-B14F-4D97-AF65-F5344CB8AC3E}">
        <p14:creationId xmlns:p14="http://schemas.microsoft.com/office/powerpoint/2010/main" val="4197497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6D829D-6F50-6945-B415-7FF26FA4187F}" type="slidenum">
              <a:rPr lang="en-US" smtClean="0"/>
              <a:pPr/>
              <a:t>2</a:t>
            </a:fld>
            <a:endParaRPr lang="en-US" dirty="0"/>
          </a:p>
        </p:txBody>
      </p:sp>
    </p:spTree>
    <p:extLst>
      <p:ext uri="{BB962C8B-B14F-4D97-AF65-F5344CB8AC3E}">
        <p14:creationId xmlns:p14="http://schemas.microsoft.com/office/powerpoint/2010/main" val="113231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9D85D9-4E2C-4FC5-9506-A66C7B807C77}" type="slidenum">
              <a:rPr lang="en-US" smtClean="0"/>
              <a:pPr/>
              <a:t>15</a:t>
            </a:fld>
            <a:endParaRPr lang="en-US" dirty="0"/>
          </a:p>
        </p:txBody>
      </p:sp>
    </p:spTree>
    <p:extLst>
      <p:ext uri="{BB962C8B-B14F-4D97-AF65-F5344CB8AC3E}">
        <p14:creationId xmlns:p14="http://schemas.microsoft.com/office/powerpoint/2010/main" val="178811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9D85D9-4E2C-4FC5-9506-A66C7B807C77}" type="slidenum">
              <a:rPr lang="en-US" smtClean="0"/>
              <a:pPr/>
              <a:t>17</a:t>
            </a:fld>
            <a:endParaRPr lang="en-US" dirty="0"/>
          </a:p>
        </p:txBody>
      </p:sp>
    </p:spTree>
    <p:extLst>
      <p:ext uri="{BB962C8B-B14F-4D97-AF65-F5344CB8AC3E}">
        <p14:creationId xmlns:p14="http://schemas.microsoft.com/office/powerpoint/2010/main" val="94803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CF7E8213-CE21-454F-8856-0EFC5825B6E5}"/>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098" name="Text Box 2">
            <a:extLst>
              <a:ext uri="{FF2B5EF4-FFF2-40B4-BE49-F238E27FC236}">
                <a16:creationId xmlns:a16="http://schemas.microsoft.com/office/drawing/2014/main" id="{995A8263-BE5D-4AA7-A2A5-A6BE7CECD04A}"/>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endParaRPr lang="en-GB" altLang="en-US" dirty="0">
              <a:latin typeface="Arial" panose="020B0604020202020204" pitchFamily="34" charset="0"/>
              <a:cs typeface="msgothic" charset="0"/>
            </a:endParaRPr>
          </a:p>
        </p:txBody>
      </p:sp>
    </p:spTree>
    <p:extLst>
      <p:ext uri="{BB962C8B-B14F-4D97-AF65-F5344CB8AC3E}">
        <p14:creationId xmlns:p14="http://schemas.microsoft.com/office/powerpoint/2010/main" val="3528224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kidney harbors three main populations of endothelial cells with distinct architectures and functions. Endothelial cells within medium and large vessels are continuous, confluent, connected by intercellular junctions and elongated in the direction of blood flow. Glomerular endothelial cells are highly fenestrated and are covered on their luminal surface by a thick glycocalyx, which participates in the sieving properties of the glomerular filtration barrier. Crosstalk between glomerular endothelial cells, mesangial cells and podocytes is crucial for the maintenance of glomerular structure and function. Similar to glomerular endothelial cells, endothelial cells of the peritubular capillaries are also fenestrated, and their fenestrae are covered by a thin diaphragm composed of glycoproteins. This endothelial population facilitates the reabsorption and secretion of fluids and molecules from the adjacent tubular epithelial cells.</a:t>
            </a:r>
            <a:endParaRPr lang="en-US" dirty="0"/>
          </a:p>
        </p:txBody>
      </p:sp>
      <p:sp>
        <p:nvSpPr>
          <p:cNvPr id="4" name="Slide Number Placeholder 3"/>
          <p:cNvSpPr>
            <a:spLocks noGrp="1"/>
          </p:cNvSpPr>
          <p:nvPr>
            <p:ph type="sldNum" sz="quarter" idx="5"/>
          </p:nvPr>
        </p:nvSpPr>
        <p:spPr/>
        <p:txBody>
          <a:bodyPr/>
          <a:lstStyle/>
          <a:p>
            <a:fld id="{0E9D85D9-4E2C-4FC5-9506-A66C7B807C77}" type="slidenum">
              <a:rPr lang="en-US" smtClean="0"/>
              <a:pPr/>
              <a:t>31</a:t>
            </a:fld>
            <a:endParaRPr lang="en-US" dirty="0"/>
          </a:p>
        </p:txBody>
      </p:sp>
    </p:spTree>
    <p:extLst>
      <p:ext uri="{BB962C8B-B14F-4D97-AF65-F5344CB8AC3E}">
        <p14:creationId xmlns:p14="http://schemas.microsoft.com/office/powerpoint/2010/main" val="158607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6">
            <a:extLst>
              <a:ext uri="{FF2B5EF4-FFF2-40B4-BE49-F238E27FC236}">
                <a16:creationId xmlns:a16="http://schemas.microsoft.com/office/drawing/2014/main" id="{515E4093-AD9E-4FC6-8D88-1A3BE5FED26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9pPr>
          </a:lstStyle>
          <a:p>
            <a:fld id="{E695C1D0-8834-4B3B-A6A1-BD57E9BDABBB}" type="slidenum">
              <a:rPr lang="en-US" altLang="en-US">
                <a:solidFill>
                  <a:srgbClr val="303D22"/>
                </a:solidFill>
              </a:rPr>
              <a:pPr/>
              <a:t>34</a:t>
            </a:fld>
            <a:endParaRPr lang="en-US" altLang="en-US" dirty="0">
              <a:solidFill>
                <a:srgbClr val="303D22"/>
              </a:solidFill>
            </a:endParaRPr>
          </a:p>
        </p:txBody>
      </p:sp>
      <p:sp>
        <p:nvSpPr>
          <p:cNvPr id="5123" name="Rectangle 1">
            <a:extLst>
              <a:ext uri="{FF2B5EF4-FFF2-40B4-BE49-F238E27FC236}">
                <a16:creationId xmlns:a16="http://schemas.microsoft.com/office/drawing/2014/main" id="{26FDA9F9-1CED-4E32-9048-8940F28EF4CE}"/>
              </a:ext>
            </a:extLst>
          </p:cNvPr>
          <p:cNvSpPr txBox="1">
            <a:spLocks noGrp="1" noRot="1" noChangeAspect="1" noChangeArrowheads="1" noTextEdit="1"/>
          </p:cNvSpPr>
          <p:nvPr>
            <p:ph type="sldImg"/>
          </p:nvPr>
        </p:nvSpPr>
        <p:spPr>
          <a:xfrm>
            <a:off x="217488" y="812800"/>
            <a:ext cx="7123112"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4" name="Rectangle 2">
            <a:extLst>
              <a:ext uri="{FF2B5EF4-FFF2-40B4-BE49-F238E27FC236}">
                <a16:creationId xmlns:a16="http://schemas.microsoft.com/office/drawing/2014/main" id="{80CDECF1-05CF-43CC-8516-D722DC73BA17}"/>
              </a:ext>
            </a:extLst>
          </p:cNvPr>
          <p:cNvSpPr txBox="1">
            <a:spLocks noGrp="1" noChangeArrowheads="1"/>
          </p:cNvSpPr>
          <p:nvPr>
            <p:ph type="body" idx="1"/>
          </p:nvPr>
        </p:nvSpPr>
        <p:spPr>
          <a:xfrm>
            <a:off x="755650" y="5078413"/>
            <a:ext cx="6048375" cy="481171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65572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3372E4CB-3893-41FB-B621-4B8B4FAB1038}"/>
              </a:ext>
            </a:extLst>
          </p:cNvPr>
          <p:cNvSpPr>
            <a:spLocks noGrp="1" noRot="1" noChangeAspect="1" noTextEdit="1"/>
          </p:cNvSpPr>
          <p:nvPr>
            <p:ph type="sldImg"/>
          </p:nvPr>
        </p:nvSpPr>
        <p:spPr>
          <a:ln/>
        </p:spPr>
      </p:sp>
      <p:sp>
        <p:nvSpPr>
          <p:cNvPr id="6147" name="Notes Placeholder 2">
            <a:extLst>
              <a:ext uri="{FF2B5EF4-FFF2-40B4-BE49-F238E27FC236}">
                <a16:creationId xmlns:a16="http://schemas.microsoft.com/office/drawing/2014/main" id="{256F1C16-65E8-4BC4-80B3-98AA8F34BE85}"/>
              </a:ext>
            </a:extLst>
          </p:cNvPr>
          <p:cNvSpPr>
            <a:spLocks noGrp="1"/>
          </p:cNvSpPr>
          <p:nvPr>
            <p:ph type="body" idx="1"/>
          </p:nvPr>
        </p:nvSpPr>
        <p:spPr>
          <a:noFill/>
        </p:spPr>
        <p:txBody>
          <a:bodyPr/>
          <a:lstStyle/>
          <a:p>
            <a:r>
              <a:rPr lang="en-US" altLang="en-US" b="1" dirty="0">
                <a:latin typeface="Arial" panose="020B0604020202020204" pitchFamily="34" charset="0"/>
                <a:cs typeface="Arial" panose="020B0604020202020204" pitchFamily="34" charset="0"/>
              </a:rPr>
              <a:t>Fig 1 </a:t>
            </a:r>
            <a:r>
              <a:rPr lang="en-US" altLang="en-US" dirty="0">
                <a:latin typeface="Arial" panose="020B0604020202020204" pitchFamily="34" charset="0"/>
                <a:cs typeface="Arial" panose="020B0604020202020204" pitchFamily="34" charset="0"/>
              </a:rPr>
              <a:t>Tissue oxygen tension (tPO2) values measured in different organs in different species. Only studies in which the inspired O&lt;sub&gt;2&lt;/sub&gt; fraction was reported to be 0.21 are included. Ranges for human brain PO2 are reported as 3.4 (sd 0.2) kPa,&lt;sup&gt;2&lt;/sup&gt; for muscle 3.8 (0.8) kPa,&lt;sup&gt;3&lt;/sup&gt; for skin 7.2 (3.3) kPa, and for liver either 6.1 (5.8)&lt;sup&gt;4&lt;/sup&gt; or 4.1 (range 2.6–5.4) kPa.&lt;sup&gt;5&lt;/sup&gt;
</a:t>
            </a:r>
          </a:p>
          <a:p>
            <a:r>
              <a:rPr lang="en-US" altLang="en-US" dirty="0">
                <a:latin typeface="Arial" panose="020B0604020202020204" pitchFamily="34" charset="0"/>
                <a:cs typeface="Arial" panose="020B0604020202020204" pitchFamily="34" charset="0"/>
              </a:rPr>
              <a:t>Unless provided in the caption above, the following copyright applies to the content of this slide: © The Author 2015. Published by Oxford University Press on behalf of the British Journal of Anaesthesia. All rights reserved. For Permissions, please email: journals.permissions@oup.com</a:t>
            </a:r>
          </a:p>
        </p:txBody>
      </p:sp>
      <p:sp>
        <p:nvSpPr>
          <p:cNvPr id="6148" name="Slide Number Placeholder 3">
            <a:extLst>
              <a:ext uri="{FF2B5EF4-FFF2-40B4-BE49-F238E27FC236}">
                <a16:creationId xmlns:a16="http://schemas.microsoft.com/office/drawing/2014/main" id="{DA1B9933-B2C8-42BB-A567-DB4CC0A3D8F6}"/>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28336F5E-EE22-4EC5-8717-9E57AD70BC14}" type="slidenum">
              <a:rPr lang="en-US" altLang="en-US" sz="1200"/>
              <a:pPr algn="r" eaLnBrk="1" hangingPunct="1"/>
              <a:t>35</a:t>
            </a:fld>
            <a:endParaRPr lang="en-US" altLang="en-US" sz="1200" dirty="0"/>
          </a:p>
        </p:txBody>
      </p:sp>
    </p:spTree>
    <p:extLst>
      <p:ext uri="{BB962C8B-B14F-4D97-AF65-F5344CB8AC3E}">
        <p14:creationId xmlns:p14="http://schemas.microsoft.com/office/powerpoint/2010/main" val="223232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18C4D24C-3E6C-4368-AF7B-DAB8C2ED142B}"/>
              </a:ext>
            </a:extLst>
          </p:cNvPr>
          <p:cNvSpPr>
            <a:spLocks noGrp="1" noRot="1" noChangeAspect="1" noChangeArrowheads="1" noTextEdit="1"/>
          </p:cNvSpPr>
          <p:nvPr>
            <p:ph type="sldImg"/>
          </p:nvPr>
        </p:nvSpPr>
        <p:spPr/>
      </p:sp>
      <p:sp>
        <p:nvSpPr>
          <p:cNvPr id="6147" name="Notes Placeholder 2">
            <a:extLst>
              <a:ext uri="{FF2B5EF4-FFF2-40B4-BE49-F238E27FC236}">
                <a16:creationId xmlns:a16="http://schemas.microsoft.com/office/drawing/2014/main" id="{B928391C-DD14-4656-92EB-2F4F18980648}"/>
              </a:ext>
            </a:extLst>
          </p:cNvPr>
          <p:cNvSpPr>
            <a:spLocks noGrp="1" noChangeArrowheads="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endParaRPr lang="en-US" altLang="en-US" dirty="0"/>
          </a:p>
        </p:txBody>
      </p:sp>
      <p:sp>
        <p:nvSpPr>
          <p:cNvPr id="6148" name="Slide Number Placeholder 3">
            <a:extLst>
              <a:ext uri="{FF2B5EF4-FFF2-40B4-BE49-F238E27FC236}">
                <a16:creationId xmlns:a16="http://schemas.microsoft.com/office/drawing/2014/main" id="{DDE40371-CAD7-4439-B3FB-26B0B937D556}"/>
              </a:ext>
            </a:extLst>
          </p:cNvPr>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400">
                <a:solidFill>
                  <a:schemeClr val="bg1"/>
                </a:solidFill>
                <a:latin typeface="Arial" panose="020B0604020202020204" pitchFamily="34" charset="0"/>
                <a:ea typeface="ＭＳ Ｐゴシック" panose="020B0600070205080204" pitchFamily="34" charset="-128"/>
              </a:defRPr>
            </a:lvl9pPr>
          </a:lstStyle>
          <a:p>
            <a:fld id="{7D3B8A53-C12C-488F-8D50-714A4D2BA880}" type="slidenum">
              <a:rPr lang="en-US" altLang="en-US">
                <a:solidFill>
                  <a:srgbClr val="303D22"/>
                </a:solidFill>
              </a:rPr>
              <a:pPr/>
              <a:t>45</a:t>
            </a:fld>
            <a:endParaRPr lang="en-US" altLang="en-US" dirty="0">
              <a:solidFill>
                <a:srgbClr val="303D2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jpe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0.jpe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3"/>
          <p:cNvSpPr>
            <a:spLocks noGrp="1" noChangeArrowheads="1"/>
          </p:cNvSpPr>
          <p:nvPr>
            <p:ph type="subTitle" idx="1" hasCustomPrompt="1"/>
          </p:nvPr>
        </p:nvSpPr>
        <p:spPr>
          <a:xfrm>
            <a:off x="1525058" y="381000"/>
            <a:ext cx="9099551" cy="1828800"/>
          </a:xfrm>
          <a:prstGeom prst="rect">
            <a:avLst/>
          </a:prstGeom>
        </p:spPr>
        <p:txBody>
          <a:bodyPr anchor="ctr"/>
          <a:lstStyle>
            <a:lvl1pPr algn="ctr">
              <a:buFontTx/>
              <a:buNone/>
              <a:defRPr sz="3200" baseline="0">
                <a:solidFill>
                  <a:schemeClr val="bg1"/>
                </a:solidFill>
              </a:defRPr>
            </a:lvl1pPr>
          </a:lstStyle>
          <a:p>
            <a:r>
              <a:rPr lang="en-US" dirty="0"/>
              <a:t>Click to add title</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930" y="6006580"/>
            <a:ext cx="693291" cy="699537"/>
          </a:xfrm>
          <a:prstGeom prst="rect">
            <a:avLst/>
          </a:prstGeom>
        </p:spPr>
      </p:pic>
      <p:sp>
        <p:nvSpPr>
          <p:cNvPr id="13" name="Rectangle 32"/>
          <p:cNvSpPr>
            <a:spLocks noChangeArrowheads="1"/>
          </p:cNvSpPr>
          <p:nvPr/>
        </p:nvSpPr>
        <p:spPr bwMode="auto">
          <a:xfrm>
            <a:off x="0" y="1"/>
            <a:ext cx="12192000" cy="104775"/>
          </a:xfrm>
          <a:prstGeom prst="rect">
            <a:avLst/>
          </a:prstGeom>
          <a:solidFill>
            <a:srgbClr val="CC0000"/>
          </a:solidFill>
          <a:ln w="9525">
            <a:noFill/>
            <a:miter lim="800000"/>
            <a:headEnd/>
            <a:tailEnd/>
          </a:ln>
          <a:effectLst/>
        </p:spPr>
        <p:txBody>
          <a:bodyPr wrap="none" anchor="ctr"/>
          <a:lstStyle/>
          <a:p>
            <a:pPr>
              <a:defRPr/>
            </a:pPr>
            <a:endParaRPr lang="en-US" sz="1800" dirty="0">
              <a:latin typeface="Arial" charset="0"/>
              <a:ea typeface="ＭＳ Ｐゴシック" pitchFamily="48" charset="-128"/>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4664" y="6227064"/>
            <a:ext cx="1873290" cy="436756"/>
          </a:xfrm>
          <a:prstGeom prst="rect">
            <a:avLst/>
          </a:prstGeom>
        </p:spPr>
      </p:pic>
      <p:pic>
        <p:nvPicPr>
          <p:cNvPr id="7" name="Picture 6" descr="new title bgd large copy.jpg">
            <a:extLst>
              <a:ext uri="{FF2B5EF4-FFF2-40B4-BE49-F238E27FC236}">
                <a16:creationId xmlns:a16="http://schemas.microsoft.com/office/drawing/2014/main" id="{A946699E-D386-4E6C-8A66-DE3764648548}"/>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21166" y="0"/>
            <a:ext cx="12213167" cy="6858000"/>
          </a:xfrm>
          <a:prstGeom prst="rect">
            <a:avLst/>
          </a:prstGeom>
        </p:spPr>
      </p:pic>
      <p:sp>
        <p:nvSpPr>
          <p:cNvPr id="8" name="Rectangle 45">
            <a:extLst>
              <a:ext uri="{FF2B5EF4-FFF2-40B4-BE49-F238E27FC236}">
                <a16:creationId xmlns:a16="http://schemas.microsoft.com/office/drawing/2014/main" id="{A30BD450-EBDA-46C3-B6F8-FEAFCAB71CF5}"/>
              </a:ext>
            </a:extLst>
          </p:cNvPr>
          <p:cNvSpPr>
            <a:spLocks noChangeArrowheads="1"/>
          </p:cNvSpPr>
          <p:nvPr userDrawn="1"/>
        </p:nvSpPr>
        <p:spPr bwMode="auto">
          <a:xfrm>
            <a:off x="-9331" y="0"/>
            <a:ext cx="12213168" cy="152400"/>
          </a:xfrm>
          <a:prstGeom prst="rect">
            <a:avLst/>
          </a:prstGeom>
          <a:solidFill>
            <a:srgbClr val="CC0000"/>
          </a:solidFill>
          <a:ln w="9525">
            <a:noFill/>
            <a:miter lim="800000"/>
            <a:headEnd/>
            <a:tailEnd/>
          </a:ln>
          <a:effectLst/>
        </p:spPr>
        <p:txBody>
          <a:bodyPr wrap="none" anchor="ctr"/>
          <a:lstStyle/>
          <a:p>
            <a:pPr defTabSz="457200">
              <a:defRPr/>
            </a:pPr>
            <a:endParaRPr lang="en-US" sz="1800" dirty="0">
              <a:solidFill>
                <a:prstClr val="black"/>
              </a:solidFill>
            </a:endParaRPr>
          </a:p>
        </p:txBody>
      </p:sp>
      <p:pic>
        <p:nvPicPr>
          <p:cNvPr id="9" name="Picture 8">
            <a:extLst>
              <a:ext uri="{FF2B5EF4-FFF2-40B4-BE49-F238E27FC236}">
                <a16:creationId xmlns:a16="http://schemas.microsoft.com/office/drawing/2014/main" id="{76D47A15-EDDE-4099-B8BA-970F2B36DC0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252204" y="6224522"/>
            <a:ext cx="2525504" cy="441614"/>
          </a:xfrm>
          <a:prstGeom prst="rect">
            <a:avLst/>
          </a:prstGeom>
        </p:spPr>
      </p:pic>
      <p:pic>
        <p:nvPicPr>
          <p:cNvPr id="10" name="Picture 9">
            <a:extLst>
              <a:ext uri="{FF2B5EF4-FFF2-40B4-BE49-F238E27FC236}">
                <a16:creationId xmlns:a16="http://schemas.microsoft.com/office/drawing/2014/main" id="{0EAECCF5-03D5-4FAE-9706-0EC8EF9BCC2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30" y="6006581"/>
            <a:ext cx="924388" cy="699537"/>
          </a:xfrm>
          <a:prstGeom prst="rect">
            <a:avLst/>
          </a:prstGeom>
        </p:spPr>
      </p:pic>
      <p:sp>
        <p:nvSpPr>
          <p:cNvPr id="15" name="TextBox 14">
            <a:extLst>
              <a:ext uri="{FF2B5EF4-FFF2-40B4-BE49-F238E27FC236}">
                <a16:creationId xmlns:a16="http://schemas.microsoft.com/office/drawing/2014/main" id="{B07AC0C6-EFB4-4893-B1F7-609CB23B423E}"/>
              </a:ext>
            </a:extLst>
          </p:cNvPr>
          <p:cNvSpPr txBox="1"/>
          <p:nvPr userDrawn="1"/>
        </p:nvSpPr>
        <p:spPr>
          <a:xfrm>
            <a:off x="10210800" y="6048342"/>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1755627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32"/>
          <p:cNvSpPr>
            <a:spLocks noChangeArrowheads="1"/>
          </p:cNvSpPr>
          <p:nvPr/>
        </p:nvSpPr>
        <p:spPr bwMode="auto">
          <a:xfrm>
            <a:off x="0" y="1"/>
            <a:ext cx="12192000" cy="104775"/>
          </a:xfrm>
          <a:prstGeom prst="rect">
            <a:avLst/>
          </a:prstGeom>
          <a:solidFill>
            <a:srgbClr val="CC0000"/>
          </a:solidFill>
          <a:ln w="9525">
            <a:noFill/>
            <a:miter lim="800000"/>
            <a:headEnd/>
            <a:tailEnd/>
          </a:ln>
          <a:effectLst/>
        </p:spPr>
        <p:txBody>
          <a:bodyPr wrap="none" anchor="ctr"/>
          <a:lstStyle/>
          <a:p>
            <a:pPr>
              <a:defRPr/>
            </a:pPr>
            <a:endParaRPr lang="en-US" sz="1800" dirty="0">
              <a:latin typeface="Arial" charset="0"/>
              <a:ea typeface="ＭＳ Ｐゴシック" pitchFamily="48" charset="-128"/>
              <a:cs typeface="+mn-cs"/>
            </a:endParaRPr>
          </a:p>
        </p:txBody>
      </p:sp>
      <p:pic>
        <p:nvPicPr>
          <p:cNvPr id="11" name="Picture 15" descr="DHHS Logo"/>
          <p:cNvPicPr>
            <a:picLocks noChangeAspect="1" noChangeArrowheads="1"/>
          </p:cNvPicPr>
          <p:nvPr/>
        </p:nvPicPr>
        <p:blipFill>
          <a:blip r:embed="rId3"/>
          <a:srcRect/>
          <a:stretch>
            <a:fillRect/>
          </a:stretch>
        </p:blipFill>
        <p:spPr bwMode="auto">
          <a:xfrm>
            <a:off x="4394402" y="3958755"/>
            <a:ext cx="838154" cy="838156"/>
          </a:xfrm>
          <a:prstGeom prst="rect">
            <a:avLst/>
          </a:prstGeom>
          <a:noFill/>
          <a:ln w="9525">
            <a:noFill/>
            <a:miter lim="800000"/>
            <a:headEnd/>
            <a:tailEnd/>
          </a:ln>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395" y="4098036"/>
            <a:ext cx="2400155" cy="559594"/>
          </a:xfrm>
          <a:prstGeom prst="rect">
            <a:avLst/>
          </a:prstGeom>
        </p:spPr>
      </p:pic>
      <p:pic>
        <p:nvPicPr>
          <p:cNvPr id="6" name="Picture 5" descr="new bgd lrg copy.jpg">
            <a:extLst>
              <a:ext uri="{FF2B5EF4-FFF2-40B4-BE49-F238E27FC236}">
                <a16:creationId xmlns:a16="http://schemas.microsoft.com/office/drawing/2014/main" id="{2D68B7E3-69FE-4A4D-B6B2-8013A9631812}"/>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0" y="0"/>
            <a:ext cx="12192000" cy="6858000"/>
          </a:xfrm>
          <a:prstGeom prst="rect">
            <a:avLst/>
          </a:prstGeom>
        </p:spPr>
      </p:pic>
      <p:pic>
        <p:nvPicPr>
          <p:cNvPr id="7" name="Picture 15" descr="DHHS Logo">
            <a:extLst>
              <a:ext uri="{FF2B5EF4-FFF2-40B4-BE49-F238E27FC236}">
                <a16:creationId xmlns:a16="http://schemas.microsoft.com/office/drawing/2014/main" id="{9FD51FE8-3316-4841-93D2-37770B89AB6E}"/>
              </a:ext>
            </a:extLst>
          </p:cNvPr>
          <p:cNvPicPr>
            <a:picLocks noChangeAspect="1" noChangeArrowheads="1"/>
          </p:cNvPicPr>
          <p:nvPr userDrawn="1"/>
        </p:nvPicPr>
        <p:blipFill>
          <a:blip r:embed="rId3"/>
          <a:srcRect/>
          <a:stretch>
            <a:fillRect/>
          </a:stretch>
        </p:blipFill>
        <p:spPr bwMode="auto">
          <a:xfrm>
            <a:off x="4225769" y="3958755"/>
            <a:ext cx="1117539" cy="838156"/>
          </a:xfrm>
          <a:prstGeom prst="rect">
            <a:avLst/>
          </a:prstGeom>
          <a:noFill/>
          <a:ln w="9525">
            <a:noFill/>
            <a:miter lim="800000"/>
            <a:headEnd/>
            <a:tailEnd/>
          </a:ln>
        </p:spPr>
      </p:pic>
      <p:sp>
        <p:nvSpPr>
          <p:cNvPr id="8" name="Rectangle 45">
            <a:extLst>
              <a:ext uri="{FF2B5EF4-FFF2-40B4-BE49-F238E27FC236}">
                <a16:creationId xmlns:a16="http://schemas.microsoft.com/office/drawing/2014/main" id="{C4406B4B-5A30-4A10-B228-242399A56E43}"/>
              </a:ext>
            </a:extLst>
          </p:cNvPr>
          <p:cNvSpPr>
            <a:spLocks noChangeArrowheads="1"/>
          </p:cNvSpPr>
          <p:nvPr userDrawn="1"/>
        </p:nvSpPr>
        <p:spPr bwMode="auto">
          <a:xfrm>
            <a:off x="0" y="0"/>
            <a:ext cx="12192000" cy="152400"/>
          </a:xfrm>
          <a:prstGeom prst="rect">
            <a:avLst/>
          </a:prstGeom>
          <a:solidFill>
            <a:srgbClr val="CC0000"/>
          </a:solidFill>
          <a:ln w="9525">
            <a:noFill/>
            <a:miter lim="800000"/>
            <a:headEnd/>
            <a:tailEnd/>
          </a:ln>
          <a:effectLst/>
        </p:spPr>
        <p:txBody>
          <a:bodyPr wrap="none" anchor="ctr"/>
          <a:lstStyle/>
          <a:p>
            <a:pPr defTabSz="457200">
              <a:defRPr/>
            </a:pPr>
            <a:endParaRPr lang="en-US" sz="1800" dirty="0">
              <a:solidFill>
                <a:prstClr val="black"/>
              </a:solidFill>
            </a:endParaRPr>
          </a:p>
        </p:txBody>
      </p:sp>
      <p:pic>
        <p:nvPicPr>
          <p:cNvPr id="10" name="Picture 9">
            <a:extLst>
              <a:ext uri="{FF2B5EF4-FFF2-40B4-BE49-F238E27FC236}">
                <a16:creationId xmlns:a16="http://schemas.microsoft.com/office/drawing/2014/main" id="{775857AC-99C0-44F9-AC8D-FF79CA1F9F3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559094" y="4098036"/>
            <a:ext cx="3200207" cy="559594"/>
          </a:xfrm>
          <a:prstGeom prst="rect">
            <a:avLst/>
          </a:prstGeom>
        </p:spPr>
      </p:pic>
    </p:spTree>
    <p:extLst>
      <p:ext uri="{BB962C8B-B14F-4D97-AF65-F5344CB8AC3E}">
        <p14:creationId xmlns:p14="http://schemas.microsoft.com/office/powerpoint/2010/main" val="1599951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new title bgd large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1166" y="0"/>
            <a:ext cx="12213167" cy="6858000"/>
          </a:xfrm>
          <a:prstGeom prst="rect">
            <a:avLst/>
          </a:prstGeom>
        </p:spPr>
      </p:pic>
      <p:sp>
        <p:nvSpPr>
          <p:cNvPr id="10" name="Rectangle 45"/>
          <p:cNvSpPr>
            <a:spLocks noChangeArrowheads="1"/>
          </p:cNvSpPr>
          <p:nvPr userDrawn="1"/>
        </p:nvSpPr>
        <p:spPr bwMode="auto">
          <a:xfrm>
            <a:off x="-9331" y="0"/>
            <a:ext cx="12213168" cy="152400"/>
          </a:xfrm>
          <a:prstGeom prst="rect">
            <a:avLst/>
          </a:prstGeom>
          <a:solidFill>
            <a:srgbClr val="CC0000"/>
          </a:solidFill>
          <a:ln w="9525">
            <a:noFill/>
            <a:miter lim="800000"/>
            <a:headEnd/>
            <a:tailEnd/>
          </a:ln>
          <a:effectLst/>
        </p:spPr>
        <p:txBody>
          <a:bodyPr wrap="none" anchor="ctr"/>
          <a:lstStyle/>
          <a:p>
            <a:pPr defTabSz="457200">
              <a:defRPr/>
            </a:pPr>
            <a:endParaRPr lang="en-US" sz="1800" dirty="0">
              <a:solidFill>
                <a:prstClr val="black"/>
              </a:solidFill>
            </a:endParaRPr>
          </a:p>
        </p:txBody>
      </p:sp>
      <p:sp>
        <p:nvSpPr>
          <p:cNvPr id="11" name="Rectangle 3"/>
          <p:cNvSpPr>
            <a:spLocks noGrp="1" noChangeArrowheads="1"/>
          </p:cNvSpPr>
          <p:nvPr>
            <p:ph type="subTitle" idx="1" hasCustomPrompt="1"/>
          </p:nvPr>
        </p:nvSpPr>
        <p:spPr>
          <a:xfrm>
            <a:off x="1525058" y="381000"/>
            <a:ext cx="9099551" cy="1822450"/>
          </a:xfrm>
          <a:prstGeom prst="rect">
            <a:avLst/>
          </a:prstGeom>
        </p:spPr>
        <p:txBody>
          <a:bodyPr anchor="ctr"/>
          <a:lstStyle>
            <a:lvl1pPr algn="ctr">
              <a:buFontTx/>
              <a:buNone/>
              <a:defRPr sz="3200" baseline="0">
                <a:solidFill>
                  <a:schemeClr val="bg1"/>
                </a:solidFill>
              </a:defRPr>
            </a:lvl1pPr>
          </a:lstStyle>
          <a:p>
            <a:r>
              <a:rPr lang="en-US" dirty="0"/>
              <a:t>Click to add title</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0930" y="6006581"/>
            <a:ext cx="924388" cy="699537"/>
          </a:xfrm>
          <a:prstGeom prst="rect">
            <a:avLst/>
          </a:prstGeom>
        </p:spPr>
      </p:pic>
      <p:grpSp>
        <p:nvGrpSpPr>
          <p:cNvPr id="5" name="Group 4">
            <a:extLst>
              <a:ext uri="{FF2B5EF4-FFF2-40B4-BE49-F238E27FC236}">
                <a16:creationId xmlns:a16="http://schemas.microsoft.com/office/drawing/2014/main" id="{48F1A731-D7BB-40FA-975A-0BEF127382D2}"/>
              </a:ext>
            </a:extLst>
          </p:cNvPr>
          <p:cNvGrpSpPr/>
          <p:nvPr userDrawn="1"/>
        </p:nvGrpSpPr>
        <p:grpSpPr>
          <a:xfrm>
            <a:off x="9252204" y="6048342"/>
            <a:ext cx="2525504" cy="617794"/>
            <a:chOff x="9252204" y="6048342"/>
            <a:chExt cx="2525504" cy="617794"/>
          </a:xfrm>
        </p:grpSpPr>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52204" y="6224522"/>
              <a:ext cx="2525504" cy="441614"/>
            </a:xfrm>
            <a:prstGeom prst="rect">
              <a:avLst/>
            </a:prstGeom>
          </p:spPr>
        </p:pic>
        <p:sp>
          <p:nvSpPr>
            <p:cNvPr id="4" name="TextBox 3">
              <a:extLst>
                <a:ext uri="{FF2B5EF4-FFF2-40B4-BE49-F238E27FC236}">
                  <a16:creationId xmlns:a16="http://schemas.microsoft.com/office/drawing/2014/main" id="{BC1C4CA8-77B1-499A-8CFA-AE6A2D158DD1}"/>
                </a:ext>
              </a:extLst>
            </p:cNvPr>
            <p:cNvSpPr txBox="1"/>
            <p:nvPr userDrawn="1"/>
          </p:nvSpPr>
          <p:spPr>
            <a:xfrm>
              <a:off x="10210800" y="6048342"/>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grpSp>
    </p:spTree>
    <p:extLst>
      <p:ext uri="{BB962C8B-B14F-4D97-AF65-F5344CB8AC3E}">
        <p14:creationId xmlns:p14="http://schemas.microsoft.com/office/powerpoint/2010/main" val="73957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Clr>
                <a:srgbClr val="575A5D"/>
              </a:buCl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8"/>
          <p:cNvSpPr>
            <a:spLocks noGrp="1" noChangeArrowheads="1"/>
          </p:cNvSpPr>
          <p:nvPr>
            <p:ph type="sldNum" sz="quarter" idx="4"/>
          </p:nvPr>
        </p:nvSpPr>
        <p:spPr bwMode="auto">
          <a:xfrm>
            <a:off x="643466" y="6384925"/>
            <a:ext cx="778933" cy="374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charset="0"/>
                <a:ea typeface="ＭＳ Ｐゴシック" pitchFamily="48" charset="-128"/>
                <a:cs typeface="+mn-cs"/>
              </a:defRPr>
            </a:lvl1pPr>
          </a:lstStyle>
          <a:p>
            <a:pPr>
              <a:defRPr/>
            </a:pPr>
            <a:fld id="{49C0EE74-1F2C-4D2D-91EC-B282DFC749DA}" type="slidenum">
              <a:rPr lang="en-US" smtClean="0">
                <a:solidFill>
                  <a:prstClr val="black"/>
                </a:solidFill>
              </a:rPr>
              <a:pPr>
                <a:defRPr/>
              </a:pPr>
              <a:t>‹#›</a:t>
            </a:fld>
            <a:endParaRPr lang="en-US" dirty="0">
              <a:solidFill>
                <a:prstClr val="black"/>
              </a:solidFill>
            </a:endParaRPr>
          </a:p>
        </p:txBody>
      </p:sp>
      <p:sp>
        <p:nvSpPr>
          <p:cNvPr id="9" name="Rectangle 36"/>
          <p:cNvSpPr>
            <a:spLocks noGrp="1" noChangeArrowheads="1"/>
          </p:cNvSpPr>
          <p:nvPr>
            <p:ph type="title" hasCustomPrompt="1"/>
          </p:nvPr>
        </p:nvSpPr>
        <p:spPr bwMode="auto">
          <a:xfrm>
            <a:off x="562274" y="144464"/>
            <a:ext cx="11059583" cy="846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b="1">
                <a:effectLst>
                  <a:outerShdw blurRad="38100" dist="38100" dir="2700000" algn="tl">
                    <a:srgbClr val="000000">
                      <a:alpha val="43137"/>
                    </a:srgbClr>
                  </a:outerShdw>
                </a:effectLst>
              </a:defRPr>
            </a:lvl1pPr>
          </a:lstStyle>
          <a:p>
            <a:pPr lvl="0"/>
            <a:r>
              <a:rPr lang="en-US" dirty="0"/>
              <a:t>Click To Add Title</a:t>
            </a:r>
          </a:p>
        </p:txBody>
      </p:sp>
    </p:spTree>
    <p:extLst>
      <p:ext uri="{BB962C8B-B14F-4D97-AF65-F5344CB8AC3E}">
        <p14:creationId xmlns:p14="http://schemas.microsoft.com/office/powerpoint/2010/main" val="76627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solidFill>
                  <a:prstClr val="black"/>
                </a:solidFill>
              </a:rPr>
              <a:pPr>
                <a:defRPr/>
              </a:pPr>
              <a:t>‹#›</a:t>
            </a:fld>
            <a:endParaRPr lang="en-US" dirty="0">
              <a:solidFill>
                <a:prstClr val="black"/>
              </a:solidFill>
            </a:endParaRPr>
          </a:p>
        </p:txBody>
      </p:sp>
      <p:sp>
        <p:nvSpPr>
          <p:cNvPr id="4" name="Title 3"/>
          <p:cNvSpPr>
            <a:spLocks noGrp="1"/>
          </p:cNvSpPr>
          <p:nvPr>
            <p:ph type="title" hasCustomPrompt="1"/>
          </p:nvPr>
        </p:nvSpPr>
        <p:spPr>
          <a:xfrm>
            <a:off x="563033" y="144464"/>
            <a:ext cx="11059584" cy="846137"/>
          </a:xfrm>
        </p:spPr>
        <p:txBody>
          <a:bodyPr/>
          <a:lstStyle>
            <a:lvl1pPr algn="ctr">
              <a:defRPr b="1">
                <a:effectLst>
                  <a:outerShdw blurRad="38100" dist="38100" dir="2700000" algn="tl">
                    <a:srgbClr val="000000">
                      <a:alpha val="43137"/>
                    </a:srgbClr>
                  </a:outerShdw>
                </a:effectLst>
              </a:defRPr>
            </a:lvl1pPr>
          </a:lstStyle>
          <a:p>
            <a:r>
              <a:rPr lang="en-US" dirty="0"/>
              <a:t>Click To Add Title</a:t>
            </a:r>
          </a:p>
        </p:txBody>
      </p:sp>
      <p:sp>
        <p:nvSpPr>
          <p:cNvPr id="6" name="Picture Placeholder 5"/>
          <p:cNvSpPr>
            <a:spLocks noGrp="1"/>
          </p:cNvSpPr>
          <p:nvPr>
            <p:ph type="pic" sz="quarter" idx="11"/>
          </p:nvPr>
        </p:nvSpPr>
        <p:spPr>
          <a:xfrm>
            <a:off x="643467" y="1357313"/>
            <a:ext cx="10979151" cy="4367212"/>
          </a:xfrm>
        </p:spPr>
        <p:txBody>
          <a:bodyPr/>
          <a:lstStyle>
            <a:lvl1pPr>
              <a:buFontTx/>
              <a:buNone/>
              <a:defRPr/>
            </a:lvl1pPr>
          </a:lstStyle>
          <a:p>
            <a:endParaRPr lang="en-US" dirty="0"/>
          </a:p>
        </p:txBody>
      </p:sp>
      <p:sp>
        <p:nvSpPr>
          <p:cNvPr id="8" name="Text Placeholder 7"/>
          <p:cNvSpPr>
            <a:spLocks noGrp="1"/>
          </p:cNvSpPr>
          <p:nvPr>
            <p:ph type="body" sz="quarter" idx="12"/>
          </p:nvPr>
        </p:nvSpPr>
        <p:spPr>
          <a:xfrm>
            <a:off x="643467" y="5854701"/>
            <a:ext cx="10979151" cy="295275"/>
          </a:xfrm>
        </p:spPr>
        <p:txBody>
          <a:bodyPr>
            <a:noAutofit/>
          </a:bodyPr>
          <a:lstStyle>
            <a:lvl1pPr>
              <a:buFontTx/>
              <a:buNone/>
              <a:defRPr sz="1400"/>
            </a:lvl1pPr>
            <a:lvl2pPr>
              <a:defRPr sz="1400"/>
            </a:lvl2pPr>
            <a:lvl3pPr>
              <a:defRPr sz="1400"/>
            </a:lvl3pPr>
            <a:lvl4pPr>
              <a:defRPr sz="1400"/>
            </a:lvl4pPr>
            <a:lvl5pPr>
              <a:defRPr sz="1400"/>
            </a:lvl5pPr>
          </a:lstStyle>
          <a:p>
            <a:pPr lvl="0"/>
            <a:endParaRPr lang="en-US" dirty="0"/>
          </a:p>
        </p:txBody>
      </p:sp>
      <p:sp>
        <p:nvSpPr>
          <p:cNvPr id="7" name="TextBox 6">
            <a:extLst>
              <a:ext uri="{FF2B5EF4-FFF2-40B4-BE49-F238E27FC236}">
                <a16:creationId xmlns:a16="http://schemas.microsoft.com/office/drawing/2014/main" id="{7CB931EB-A1FA-4392-8DC1-178C31A6D592}"/>
              </a:ext>
            </a:extLst>
          </p:cNvPr>
          <p:cNvSpPr txBox="1"/>
          <p:nvPr userDrawn="1"/>
        </p:nvSpPr>
        <p:spPr>
          <a:xfrm>
            <a:off x="10515600" y="6091237"/>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12933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a:xfrm>
            <a:off x="643466" y="6384925"/>
            <a:ext cx="778933" cy="374650"/>
          </a:xfrm>
        </p:spPr>
        <p:txBody>
          <a:bodyPr/>
          <a:lstStyle/>
          <a:p>
            <a:pPr>
              <a:defRPr/>
            </a:pPr>
            <a:fld id="{49C0EE74-1F2C-4D2D-91EC-B282DFC749DA}" type="slidenum">
              <a:rPr lang="en-US" smtClean="0">
                <a:solidFill>
                  <a:prstClr val="black"/>
                </a:solidFill>
              </a:rPr>
              <a:pPr>
                <a:defRPr/>
              </a:pPr>
              <a:t>‹#›</a:t>
            </a:fld>
            <a:endParaRPr lang="en-US" dirty="0">
              <a:solidFill>
                <a:prstClr val="black"/>
              </a:solidFill>
            </a:endParaRPr>
          </a:p>
        </p:txBody>
      </p:sp>
      <p:pic>
        <p:nvPicPr>
          <p:cNvPr id="10" name="Picture 9" descr="new bgd lrg copy.jpg"/>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pic>
        <p:nvPicPr>
          <p:cNvPr id="12" name="Picture 15" descr="DHHS Logo"/>
          <p:cNvPicPr>
            <a:picLocks noChangeAspect="1" noChangeArrowheads="1"/>
          </p:cNvPicPr>
          <p:nvPr userDrawn="1"/>
        </p:nvPicPr>
        <p:blipFill>
          <a:blip r:embed="rId4"/>
          <a:srcRect/>
          <a:stretch>
            <a:fillRect/>
          </a:stretch>
        </p:blipFill>
        <p:spPr bwMode="auto">
          <a:xfrm>
            <a:off x="4225769" y="3958755"/>
            <a:ext cx="1117539" cy="838156"/>
          </a:xfrm>
          <a:prstGeom prst="rect">
            <a:avLst/>
          </a:prstGeom>
          <a:noFill/>
          <a:ln w="9525">
            <a:noFill/>
            <a:miter lim="800000"/>
            <a:headEnd/>
            <a:tailEnd/>
          </a:ln>
        </p:spPr>
      </p:pic>
      <p:sp>
        <p:nvSpPr>
          <p:cNvPr id="14" name="Rectangle 45"/>
          <p:cNvSpPr>
            <a:spLocks noChangeArrowheads="1"/>
          </p:cNvSpPr>
          <p:nvPr userDrawn="1"/>
        </p:nvSpPr>
        <p:spPr bwMode="auto">
          <a:xfrm>
            <a:off x="0" y="0"/>
            <a:ext cx="12192000" cy="152400"/>
          </a:xfrm>
          <a:prstGeom prst="rect">
            <a:avLst/>
          </a:prstGeom>
          <a:solidFill>
            <a:srgbClr val="CC0000"/>
          </a:solidFill>
          <a:ln w="9525">
            <a:noFill/>
            <a:miter lim="800000"/>
            <a:headEnd/>
            <a:tailEnd/>
          </a:ln>
          <a:effectLst/>
        </p:spPr>
        <p:txBody>
          <a:bodyPr wrap="none" anchor="ctr"/>
          <a:lstStyle/>
          <a:p>
            <a:pPr defTabSz="457200">
              <a:defRPr/>
            </a:pPr>
            <a:endParaRPr lang="en-US" sz="1800" dirty="0">
              <a:solidFill>
                <a:prstClr val="black"/>
              </a:solidFill>
            </a:endParaRPr>
          </a:p>
        </p:txBody>
      </p:sp>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559094" y="4098036"/>
            <a:ext cx="3200207" cy="559594"/>
          </a:xfrm>
          <a:prstGeom prst="rect">
            <a:avLst/>
          </a:prstGeom>
        </p:spPr>
      </p:pic>
    </p:spTree>
    <p:extLst>
      <p:ext uri="{BB962C8B-B14F-4D97-AF65-F5344CB8AC3E}">
        <p14:creationId xmlns:p14="http://schemas.microsoft.com/office/powerpoint/2010/main" val="2764812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EA14D02-CC6A-4E13-8063-E7D2D92DA659}" type="datetimeFigureOut">
              <a:rPr lang="en-US" smtClean="0"/>
              <a:pPr/>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94C9F7-BB62-4FC8-A27C-9F846F1CBE3D}" type="slidenum">
              <a:rPr lang="en-US" smtClean="0"/>
              <a:pPr/>
              <a:t>‹#›</a:t>
            </a:fld>
            <a:endParaRPr lang="en-US" dirty="0"/>
          </a:p>
        </p:txBody>
      </p:sp>
    </p:spTree>
    <p:extLst>
      <p:ext uri="{BB962C8B-B14F-4D97-AF65-F5344CB8AC3E}">
        <p14:creationId xmlns:p14="http://schemas.microsoft.com/office/powerpoint/2010/main" val="4042832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B88F-61C6-40F8-A138-B87EA7EBE5EA}"/>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88160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3"/>
          <p:cNvSpPr>
            <a:spLocks noGrp="1" noChangeArrowheads="1"/>
          </p:cNvSpPr>
          <p:nvPr>
            <p:ph type="subTitle" idx="1" hasCustomPrompt="1"/>
          </p:nvPr>
        </p:nvSpPr>
        <p:spPr>
          <a:xfrm>
            <a:off x="1525058" y="381000"/>
            <a:ext cx="9099551" cy="1828800"/>
          </a:xfrm>
          <a:prstGeom prst="rect">
            <a:avLst/>
          </a:prstGeom>
        </p:spPr>
        <p:txBody>
          <a:bodyPr anchor="ctr"/>
          <a:lstStyle>
            <a:lvl1pPr algn="ctr">
              <a:buFontTx/>
              <a:buNone/>
              <a:defRPr sz="3200" baseline="0">
                <a:solidFill>
                  <a:schemeClr val="bg1"/>
                </a:solidFill>
              </a:defRPr>
            </a:lvl1pPr>
          </a:lstStyle>
          <a:p>
            <a:r>
              <a:rPr lang="en-US" dirty="0"/>
              <a:t>Click to add title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0930" y="6006580"/>
            <a:ext cx="693291" cy="699537"/>
          </a:xfrm>
          <a:prstGeom prst="rect">
            <a:avLst/>
          </a:prstGeom>
        </p:spPr>
      </p:pic>
      <p:sp>
        <p:nvSpPr>
          <p:cNvPr id="13" name="Rectangle 32"/>
          <p:cNvSpPr>
            <a:spLocks noChangeArrowheads="1"/>
          </p:cNvSpPr>
          <p:nvPr userDrawn="1"/>
        </p:nvSpPr>
        <p:spPr bwMode="auto">
          <a:xfrm>
            <a:off x="0" y="1"/>
            <a:ext cx="12192000" cy="104775"/>
          </a:xfrm>
          <a:prstGeom prst="rect">
            <a:avLst/>
          </a:prstGeom>
          <a:solidFill>
            <a:srgbClr val="CC0000"/>
          </a:solidFill>
          <a:ln w="9525">
            <a:noFill/>
            <a:miter lim="800000"/>
            <a:headEnd/>
            <a:tailEnd/>
          </a:ln>
          <a:effectLst/>
        </p:spPr>
        <p:txBody>
          <a:bodyPr wrap="none" anchor="ctr"/>
          <a:lstStyle/>
          <a:p>
            <a:pPr>
              <a:defRPr/>
            </a:pPr>
            <a:endParaRPr lang="en-US" sz="1800" dirty="0">
              <a:latin typeface="Arial" charset="0"/>
              <a:ea typeface="ＭＳ Ｐゴシック" pitchFamily="48" charset="-128"/>
              <a:cs typeface="+mn-cs"/>
            </a:endParaRP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84664" y="6227064"/>
            <a:ext cx="1873290" cy="436756"/>
          </a:xfrm>
          <a:prstGeom prst="rect">
            <a:avLst/>
          </a:prstGeom>
        </p:spPr>
      </p:pic>
    </p:spTree>
    <p:extLst>
      <p:ext uri="{BB962C8B-B14F-4D97-AF65-F5344CB8AC3E}">
        <p14:creationId xmlns:p14="http://schemas.microsoft.com/office/powerpoint/2010/main" val="2844621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62273" y="1371600"/>
            <a:ext cx="11059583" cy="4599885"/>
          </a:xfrm>
        </p:spPr>
        <p:txBody>
          <a:bodyPr/>
          <a:lstStyle>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8"/>
          <p:cNvSpPr>
            <a:spLocks noGrp="1" noChangeArrowheads="1"/>
          </p:cNvSpPr>
          <p:nvPr>
            <p:ph type="sldNum" sz="quarter" idx="4"/>
          </p:nvPr>
        </p:nvSpPr>
        <p:spPr bwMode="auto">
          <a:xfrm>
            <a:off x="643466" y="6254496"/>
            <a:ext cx="778933" cy="374650"/>
          </a:xfrm>
          <a:prstGeom prst="rect">
            <a:avLst/>
          </a:prstGeom>
          <a:solidFill>
            <a:srgbClr val="636363"/>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chemeClr val="bg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dirty="0"/>
          </a:p>
        </p:txBody>
      </p:sp>
      <p:sp>
        <p:nvSpPr>
          <p:cNvPr id="9" name="Rectangle 36"/>
          <p:cNvSpPr>
            <a:spLocks noGrp="1" noChangeArrowheads="1"/>
          </p:cNvSpPr>
          <p:nvPr>
            <p:ph type="title" hasCustomPrompt="1"/>
          </p:nvPr>
        </p:nvSpPr>
        <p:spPr bwMode="auto">
          <a:xfrm>
            <a:off x="562274" y="228600"/>
            <a:ext cx="11059583"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add title</a:t>
            </a:r>
          </a:p>
        </p:txBody>
      </p:sp>
    </p:spTree>
    <p:extLst>
      <p:ext uri="{BB962C8B-B14F-4D97-AF65-F5344CB8AC3E}">
        <p14:creationId xmlns:p14="http://schemas.microsoft.com/office/powerpoint/2010/main" val="72403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C0EE74-1F2C-4D2D-91EC-B282DFC749DA}" type="slidenum">
              <a:rPr lang="en-US" smtClean="0"/>
              <a:pPr>
                <a:defRPr/>
              </a:pPr>
              <a:t>‹#›</a:t>
            </a:fld>
            <a:endParaRPr lang="en-US" dirty="0"/>
          </a:p>
        </p:txBody>
      </p:sp>
      <p:sp>
        <p:nvSpPr>
          <p:cNvPr id="4" name="Title 3"/>
          <p:cNvSpPr>
            <a:spLocks noGrp="1"/>
          </p:cNvSpPr>
          <p:nvPr>
            <p:ph type="title" hasCustomPrompt="1"/>
          </p:nvPr>
        </p:nvSpPr>
        <p:spPr>
          <a:xfrm>
            <a:off x="563033" y="228599"/>
            <a:ext cx="11059584" cy="685801"/>
          </a:xfrm>
        </p:spPr>
        <p:txBody>
          <a:bodyPr/>
          <a:lstStyle/>
          <a:p>
            <a:r>
              <a:rPr lang="en-US" dirty="0"/>
              <a:t>Click to add title</a:t>
            </a:r>
          </a:p>
        </p:txBody>
      </p:sp>
      <p:sp>
        <p:nvSpPr>
          <p:cNvPr id="6" name="Picture Placeholder 5"/>
          <p:cNvSpPr>
            <a:spLocks noGrp="1"/>
          </p:cNvSpPr>
          <p:nvPr>
            <p:ph type="pic" sz="quarter" idx="11"/>
          </p:nvPr>
        </p:nvSpPr>
        <p:spPr>
          <a:xfrm>
            <a:off x="557783" y="1371600"/>
            <a:ext cx="11064833" cy="4340225"/>
          </a:xfrm>
        </p:spPr>
        <p:txBody>
          <a:bodyPr/>
          <a:lstStyle>
            <a:lvl1pPr>
              <a:buFontTx/>
              <a:buNone/>
              <a:defRPr/>
            </a:lvl1pPr>
          </a:lstStyle>
          <a:p>
            <a:r>
              <a:rPr lang="en-US" dirty="0"/>
              <a:t>Click icon to add picture</a:t>
            </a:r>
          </a:p>
        </p:txBody>
      </p:sp>
      <p:sp>
        <p:nvSpPr>
          <p:cNvPr id="8" name="Text Placeholder 7"/>
          <p:cNvSpPr>
            <a:spLocks noGrp="1"/>
          </p:cNvSpPr>
          <p:nvPr>
            <p:ph type="body" sz="quarter" idx="12"/>
          </p:nvPr>
        </p:nvSpPr>
        <p:spPr>
          <a:xfrm>
            <a:off x="557783" y="5852160"/>
            <a:ext cx="11064833" cy="295275"/>
          </a:xfrm>
        </p:spPr>
        <p:txBody>
          <a:bodyPr>
            <a:noAutofit/>
          </a:bodyPr>
          <a:lstStyle>
            <a:lvl1pPr>
              <a:buFontTx/>
              <a:buNone/>
              <a:defRPr sz="1400"/>
            </a:lvl1pPr>
            <a:lvl2pPr>
              <a:defRPr sz="1400"/>
            </a:lvl2pPr>
            <a:lvl3pPr>
              <a:defRPr sz="1400"/>
            </a:lvl3pPr>
            <a:lvl4pPr>
              <a:defRPr sz="1400"/>
            </a:lvl4pPr>
            <a:lvl5pPr>
              <a:defRPr sz="1400"/>
            </a:lvl5pPr>
          </a:lstStyle>
          <a:p>
            <a:pPr lvl="0"/>
            <a:r>
              <a:rPr lang="en-US"/>
              <a:t>Edit Master text styles</a:t>
            </a:r>
          </a:p>
        </p:txBody>
      </p:sp>
    </p:spTree>
    <p:extLst>
      <p:ext uri="{BB962C8B-B14F-4D97-AF65-F5344CB8AC3E}">
        <p14:creationId xmlns:p14="http://schemas.microsoft.com/office/powerpoint/2010/main" val="101594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62273" y="1371600"/>
            <a:ext cx="11059583" cy="4599885"/>
          </a:xfrm>
        </p:spPr>
        <p:txBody>
          <a:bodyPr/>
          <a:lstStyle>
            <a:lvl2pPr>
              <a:buClr>
                <a:srgbClr val="575A5D"/>
              </a:buCl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36"/>
          <p:cNvSpPr>
            <a:spLocks noGrp="1" noChangeArrowheads="1"/>
          </p:cNvSpPr>
          <p:nvPr>
            <p:ph type="title" hasCustomPrompt="1"/>
          </p:nvPr>
        </p:nvSpPr>
        <p:spPr bwMode="auto">
          <a:xfrm>
            <a:off x="562274" y="228600"/>
            <a:ext cx="11059583"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defRPr b="1">
                <a:effectLst>
                  <a:outerShdw blurRad="38100" dist="38100" dir="2700000" algn="tl">
                    <a:srgbClr val="000000">
                      <a:alpha val="43137"/>
                    </a:srgbClr>
                  </a:outerShdw>
                </a:effectLst>
              </a:defRPr>
            </a:lvl1pPr>
          </a:lstStyle>
          <a:p>
            <a:pPr lvl="0"/>
            <a:r>
              <a:rPr lang="en-US" dirty="0"/>
              <a:t>Click to add title</a:t>
            </a:r>
          </a:p>
        </p:txBody>
      </p:sp>
      <p:sp>
        <p:nvSpPr>
          <p:cNvPr id="8" name="TextBox 7">
            <a:extLst>
              <a:ext uri="{FF2B5EF4-FFF2-40B4-BE49-F238E27FC236}">
                <a16:creationId xmlns:a16="http://schemas.microsoft.com/office/drawing/2014/main" id="{A3210111-79B4-48A6-A7EC-794EF5B41EDF}"/>
              </a:ext>
            </a:extLst>
          </p:cNvPr>
          <p:cNvSpPr txBox="1"/>
          <p:nvPr userDrawn="1"/>
        </p:nvSpPr>
        <p:spPr>
          <a:xfrm>
            <a:off x="10472692" y="6048342"/>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18891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noFill/>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28"/>
          <p:cNvSpPr>
            <a:spLocks noGrp="1" noChangeArrowheads="1"/>
          </p:cNvSpPr>
          <p:nvPr>
            <p:ph type="sldNum" sz="quarter" idx="10"/>
          </p:nvPr>
        </p:nvSpPr>
        <p:spPr>
          <a:ln/>
        </p:spPr>
        <p:txBody>
          <a:bodyPr/>
          <a:lstStyle>
            <a:lvl1pPr>
              <a:defRPr/>
            </a:lvl1pPr>
          </a:lstStyle>
          <a:p>
            <a:pPr>
              <a:defRPr/>
            </a:pPr>
            <a:fld id="{2A4F199F-5620-4BF4-87B3-75C3427C29EB}" type="slidenum">
              <a:rPr lang="en-US"/>
              <a:pPr>
                <a:defRPr/>
              </a:pPr>
              <a:t>‹#›</a:t>
            </a:fld>
            <a:endParaRPr lang="en-US" dirty="0"/>
          </a:p>
        </p:txBody>
      </p:sp>
    </p:spTree>
    <p:extLst>
      <p:ext uri="{BB962C8B-B14F-4D97-AF65-F5344CB8AC3E}">
        <p14:creationId xmlns:p14="http://schemas.microsoft.com/office/powerpoint/2010/main" val="3599917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2274" y="1374172"/>
            <a:ext cx="5394960" cy="4601972"/>
          </a:xfrm>
        </p:spPr>
        <p:txBody>
          <a:bodyPr/>
          <a:lstStyle>
            <a:lvl1pPr>
              <a:defRPr sz="2800"/>
            </a:lvl1pPr>
            <a:lvl2pPr>
              <a:defRPr sz="2400"/>
            </a:lvl2pPr>
            <a:lvl3pPr>
              <a:defRPr sz="2000"/>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26897" y="1374172"/>
            <a:ext cx="5394960" cy="4601972"/>
          </a:xfrm>
        </p:spPr>
        <p:txBody>
          <a:bodyPr/>
          <a:lstStyle>
            <a:lvl1pPr>
              <a:defRPr sz="2800"/>
            </a:lvl1pPr>
            <a:lvl2pPr>
              <a:defRPr sz="2400"/>
            </a:lvl2pPr>
            <a:lvl3pPr>
              <a:defRPr sz="2000"/>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a:pPr>
                <a:defRPr/>
              </a:pPr>
              <a:t>‹#›</a:t>
            </a:fld>
            <a:endParaRPr lang="en-US" dirty="0"/>
          </a:p>
        </p:txBody>
      </p:sp>
    </p:spTree>
    <p:extLst>
      <p:ext uri="{BB962C8B-B14F-4D97-AF65-F5344CB8AC3E}">
        <p14:creationId xmlns:p14="http://schemas.microsoft.com/office/powerpoint/2010/main" val="2176718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7784" y="228600"/>
            <a:ext cx="11055096" cy="685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57783" y="1371600"/>
            <a:ext cx="539496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57784" y="2011362"/>
            <a:ext cx="5394959" cy="4000501"/>
          </a:xfrm>
        </p:spPr>
        <p:txBody>
          <a:bodyPr/>
          <a:lstStyle>
            <a:lvl1pPr>
              <a:defRPr sz="2400"/>
            </a:lvl1pPr>
            <a:lvl2pPr>
              <a:defRPr sz="2000"/>
            </a:lvl2pPr>
            <a:lvl3pPr>
              <a:defRPr sz="1800"/>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371600"/>
            <a:ext cx="539496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011362"/>
            <a:ext cx="5389033" cy="4000501"/>
          </a:xfrm>
        </p:spPr>
        <p:txBody>
          <a:bodyPr/>
          <a:lstStyle>
            <a:lvl1pPr>
              <a:defRPr sz="2400"/>
            </a:lvl1pPr>
            <a:lvl2pPr>
              <a:defRPr sz="2000"/>
            </a:lvl2pPr>
            <a:lvl3pPr>
              <a:defRPr sz="1800"/>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a:pPr>
                <a:defRPr/>
              </a:pPr>
              <a:t>‹#›</a:t>
            </a:fld>
            <a:endParaRPr lang="en-US" dirty="0"/>
          </a:p>
        </p:txBody>
      </p:sp>
    </p:spTree>
    <p:extLst>
      <p:ext uri="{BB962C8B-B14F-4D97-AF65-F5344CB8AC3E}">
        <p14:creationId xmlns:p14="http://schemas.microsoft.com/office/powerpoint/2010/main" val="4218575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a:pPr>
                <a:defRPr/>
              </a:pPr>
              <a:t>‹#›</a:t>
            </a:fld>
            <a:endParaRPr lang="en-US" dirty="0"/>
          </a:p>
        </p:txBody>
      </p:sp>
    </p:spTree>
    <p:extLst>
      <p:ext uri="{BB962C8B-B14F-4D97-AF65-F5344CB8AC3E}">
        <p14:creationId xmlns:p14="http://schemas.microsoft.com/office/powerpoint/2010/main" val="4047931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a:pPr>
                <a:defRPr/>
              </a:pPr>
              <a:t>‹#›</a:t>
            </a:fld>
            <a:endParaRPr lang="en-US" dirty="0"/>
          </a:p>
        </p:txBody>
      </p:sp>
    </p:spTree>
    <p:extLst>
      <p:ext uri="{BB962C8B-B14F-4D97-AF65-F5344CB8AC3E}">
        <p14:creationId xmlns:p14="http://schemas.microsoft.com/office/powerpoint/2010/main" val="9961708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7160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1371600"/>
            <a:ext cx="6815667" cy="4599432"/>
          </a:xfrm>
        </p:spPr>
        <p:txBody>
          <a:bodyPr/>
          <a:lstStyle>
            <a:lvl1pPr>
              <a:defRPr sz="3200"/>
            </a:lvl1pPr>
            <a:lvl2pPr>
              <a:defRPr sz="2800"/>
            </a:lvl2pPr>
            <a:lvl3pPr>
              <a:defRPr sz="2400"/>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711027"/>
            <a:ext cx="4011084" cy="32600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a:pPr>
                <a:defRPr/>
              </a:pPr>
              <a:t>‹#›</a:t>
            </a:fld>
            <a:endParaRPr lang="en-US" dirty="0"/>
          </a:p>
        </p:txBody>
      </p:sp>
    </p:spTree>
    <p:extLst>
      <p:ext uri="{BB962C8B-B14F-4D97-AF65-F5344CB8AC3E}">
        <p14:creationId xmlns:p14="http://schemas.microsoft.com/office/powerpoint/2010/main" val="4003465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32"/>
          <p:cNvSpPr>
            <a:spLocks noChangeArrowheads="1"/>
          </p:cNvSpPr>
          <p:nvPr userDrawn="1"/>
        </p:nvSpPr>
        <p:spPr bwMode="auto">
          <a:xfrm>
            <a:off x="0" y="1"/>
            <a:ext cx="12192000" cy="104775"/>
          </a:xfrm>
          <a:prstGeom prst="rect">
            <a:avLst/>
          </a:prstGeom>
          <a:solidFill>
            <a:srgbClr val="CC0000"/>
          </a:solidFill>
          <a:ln w="9525">
            <a:noFill/>
            <a:miter lim="800000"/>
            <a:headEnd/>
            <a:tailEnd/>
          </a:ln>
          <a:effectLst/>
        </p:spPr>
        <p:txBody>
          <a:bodyPr wrap="none" anchor="ctr"/>
          <a:lstStyle/>
          <a:p>
            <a:pPr>
              <a:defRPr/>
            </a:pPr>
            <a:endParaRPr lang="en-US" sz="1800" dirty="0">
              <a:latin typeface="Arial" charset="0"/>
              <a:ea typeface="ＭＳ Ｐゴシック" pitchFamily="48" charset="-128"/>
              <a:cs typeface="+mn-cs"/>
            </a:endParaRPr>
          </a:p>
        </p:txBody>
      </p:sp>
      <p:pic>
        <p:nvPicPr>
          <p:cNvPr id="11" name="Picture 15" descr="DHHS Logo"/>
          <p:cNvPicPr>
            <a:picLocks noChangeAspect="1" noChangeArrowheads="1"/>
          </p:cNvPicPr>
          <p:nvPr userDrawn="1"/>
        </p:nvPicPr>
        <p:blipFill>
          <a:blip r:embed="rId3"/>
          <a:srcRect/>
          <a:stretch>
            <a:fillRect/>
          </a:stretch>
        </p:blipFill>
        <p:spPr bwMode="auto">
          <a:xfrm>
            <a:off x="4394402" y="3958755"/>
            <a:ext cx="838154" cy="838156"/>
          </a:xfrm>
          <a:prstGeom prst="rect">
            <a:avLst/>
          </a:prstGeom>
          <a:noFill/>
          <a:ln w="9525">
            <a:noFill/>
            <a:miter lim="800000"/>
            <a:headEnd/>
            <a:tailEnd/>
          </a:ln>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94395" y="4098036"/>
            <a:ext cx="2400155" cy="559594"/>
          </a:xfrm>
          <a:prstGeom prst="rect">
            <a:avLst/>
          </a:prstGeom>
        </p:spPr>
      </p:pic>
    </p:spTree>
    <p:extLst>
      <p:ext uri="{BB962C8B-B14F-4D97-AF65-F5344CB8AC3E}">
        <p14:creationId xmlns:p14="http://schemas.microsoft.com/office/powerpoint/2010/main" val="28098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 y="6442076"/>
            <a:ext cx="778933" cy="374650"/>
          </a:xfrm>
        </p:spPr>
        <p:txBody>
          <a:bodyPr/>
          <a:lstStyle/>
          <a:p>
            <a:pPr>
              <a:defRPr/>
            </a:pPr>
            <a:fld id="{49C0EE74-1F2C-4D2D-91EC-B282DFC749DA}" type="slidenum">
              <a:rPr lang="en-US" smtClean="0">
                <a:solidFill>
                  <a:prstClr val="black"/>
                </a:solidFill>
              </a:rPr>
              <a:pPr>
                <a:defRPr/>
              </a:pPr>
              <a:t>‹#›</a:t>
            </a:fld>
            <a:endParaRPr lang="en-US" dirty="0">
              <a:solidFill>
                <a:prstClr val="black"/>
              </a:solidFill>
            </a:endParaRPr>
          </a:p>
        </p:txBody>
      </p:sp>
      <p:sp>
        <p:nvSpPr>
          <p:cNvPr id="4" name="Title 3"/>
          <p:cNvSpPr>
            <a:spLocks noGrp="1"/>
          </p:cNvSpPr>
          <p:nvPr>
            <p:ph type="title" hasCustomPrompt="1"/>
          </p:nvPr>
        </p:nvSpPr>
        <p:spPr>
          <a:xfrm>
            <a:off x="563033" y="228599"/>
            <a:ext cx="11059584" cy="685801"/>
          </a:xfrm>
        </p:spPr>
        <p:txBody>
          <a:bodyPr/>
          <a:lstStyle/>
          <a:p>
            <a:r>
              <a:rPr lang="en-US" dirty="0"/>
              <a:t>Click to add title</a:t>
            </a:r>
          </a:p>
        </p:txBody>
      </p:sp>
      <p:sp>
        <p:nvSpPr>
          <p:cNvPr id="6" name="Picture Placeholder 5"/>
          <p:cNvSpPr>
            <a:spLocks noGrp="1"/>
          </p:cNvSpPr>
          <p:nvPr>
            <p:ph type="pic" sz="quarter" idx="11"/>
          </p:nvPr>
        </p:nvSpPr>
        <p:spPr>
          <a:xfrm>
            <a:off x="557783" y="1371600"/>
            <a:ext cx="11064833" cy="4340225"/>
          </a:xfrm>
        </p:spPr>
        <p:txBody>
          <a:bodyPr/>
          <a:lstStyle>
            <a:lvl1pPr>
              <a:buFontTx/>
              <a:buNone/>
              <a:defRPr/>
            </a:lvl1pPr>
          </a:lstStyle>
          <a:p>
            <a:r>
              <a:rPr lang="en-US" dirty="0"/>
              <a:t>Click icon to add picture</a:t>
            </a:r>
          </a:p>
        </p:txBody>
      </p:sp>
      <p:sp>
        <p:nvSpPr>
          <p:cNvPr id="8" name="Text Placeholder 7"/>
          <p:cNvSpPr>
            <a:spLocks noGrp="1"/>
          </p:cNvSpPr>
          <p:nvPr>
            <p:ph type="body" sz="quarter" idx="12"/>
          </p:nvPr>
        </p:nvSpPr>
        <p:spPr>
          <a:xfrm>
            <a:off x="557783" y="5852160"/>
            <a:ext cx="11064833" cy="295275"/>
          </a:xfrm>
        </p:spPr>
        <p:txBody>
          <a:bodyPr>
            <a:noAutofit/>
          </a:bodyPr>
          <a:lstStyle>
            <a:lvl1pPr>
              <a:buFontTx/>
              <a:buNone/>
              <a:defRPr sz="1400"/>
            </a:lvl1pPr>
            <a:lvl2pPr>
              <a:defRPr sz="1400"/>
            </a:lvl2pPr>
            <a:lvl3pPr>
              <a:defRPr sz="1400"/>
            </a:lvl3pPr>
            <a:lvl4pPr>
              <a:defRPr sz="1400"/>
            </a:lvl4pPr>
            <a:lvl5pPr>
              <a:defRPr sz="1400"/>
            </a:lvl5pPr>
          </a:lstStyle>
          <a:p>
            <a:pPr lvl="0"/>
            <a:r>
              <a:rPr lang="en-US"/>
              <a:t>Edit Master text styles</a:t>
            </a:r>
          </a:p>
        </p:txBody>
      </p:sp>
      <p:sp>
        <p:nvSpPr>
          <p:cNvPr id="7" name="TextBox 6">
            <a:extLst>
              <a:ext uri="{FF2B5EF4-FFF2-40B4-BE49-F238E27FC236}">
                <a16:creationId xmlns:a16="http://schemas.microsoft.com/office/drawing/2014/main" id="{406DBB31-30F1-482E-AE2E-DB924A59A45C}"/>
              </a:ext>
            </a:extLst>
          </p:cNvPr>
          <p:cNvSpPr txBox="1"/>
          <p:nvPr userDrawn="1"/>
        </p:nvSpPr>
        <p:spPr>
          <a:xfrm>
            <a:off x="10439400" y="6071971"/>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292722482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solidFill>
            <a:schemeClr val="bg1">
              <a:lumMod val="75000"/>
            </a:schemeClr>
          </a:solidFill>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28"/>
          <p:cNvSpPr>
            <a:spLocks noGrp="1" noChangeArrowheads="1"/>
          </p:cNvSpPr>
          <p:nvPr>
            <p:ph type="sldNum" sz="quarter" idx="10"/>
          </p:nvPr>
        </p:nvSpPr>
        <p:spPr>
          <a:xfrm>
            <a:off x="685800" y="6442048"/>
            <a:ext cx="778933" cy="374650"/>
          </a:xfrm>
          <a:ln/>
        </p:spPr>
        <p:txBody>
          <a:bodyPr/>
          <a:lstStyle>
            <a:lvl1pPr>
              <a:defRPr/>
            </a:lvl1pPr>
          </a:lstStyle>
          <a:p>
            <a:pPr>
              <a:defRPr/>
            </a:pPr>
            <a:fld id="{2A4F199F-5620-4BF4-87B3-75C3427C29EB}" type="slidenum">
              <a:rPr lang="en-US" smtClean="0">
                <a:solidFill>
                  <a:prstClr val="black"/>
                </a:solidFill>
              </a:rPr>
              <a:pPr>
                <a:defRPr/>
              </a:pPr>
              <a:t>‹#›</a:t>
            </a:fld>
            <a:endParaRPr lang="en-US" dirty="0">
              <a:solidFill>
                <a:prstClr val="black"/>
              </a:solidFill>
            </a:endParaRPr>
          </a:p>
        </p:txBody>
      </p:sp>
      <p:sp>
        <p:nvSpPr>
          <p:cNvPr id="5" name="TextBox 4">
            <a:extLst>
              <a:ext uri="{FF2B5EF4-FFF2-40B4-BE49-F238E27FC236}">
                <a16:creationId xmlns:a16="http://schemas.microsoft.com/office/drawing/2014/main" id="{7AC21D23-38E8-4510-928B-85CB3D25C958}"/>
              </a:ext>
            </a:extLst>
          </p:cNvPr>
          <p:cNvSpPr txBox="1"/>
          <p:nvPr userDrawn="1"/>
        </p:nvSpPr>
        <p:spPr>
          <a:xfrm>
            <a:off x="10472692" y="6048342"/>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4144355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2274" y="1374172"/>
            <a:ext cx="5394960" cy="46019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26897" y="1374172"/>
            <a:ext cx="5394960" cy="46019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8"/>
          <p:cNvSpPr>
            <a:spLocks noGrp="1" noChangeArrowheads="1"/>
          </p:cNvSpPr>
          <p:nvPr>
            <p:ph type="sldNum" sz="quarter" idx="10"/>
          </p:nvPr>
        </p:nvSpPr>
        <p:spPr>
          <a:ln/>
        </p:spPr>
        <p:txBody>
          <a:bodyPr/>
          <a:lstStyle>
            <a:lvl1pPr>
              <a:defRPr/>
            </a:lvl1pPr>
          </a:lstStyle>
          <a:p>
            <a:pPr>
              <a:defRPr/>
            </a:pPr>
            <a:fld id="{704163BB-A9E4-45FA-A154-B7168CE68608}" type="slidenum">
              <a:rPr lang="en-US" smtClean="0">
                <a:solidFill>
                  <a:prstClr val="black"/>
                </a:solidFill>
              </a:rPr>
              <a:pPr>
                <a:defRPr/>
              </a:pPr>
              <a:t>‹#›</a:t>
            </a:fld>
            <a:endParaRPr lang="en-US" dirty="0">
              <a:solidFill>
                <a:prstClr val="black"/>
              </a:solidFill>
            </a:endParaRPr>
          </a:p>
        </p:txBody>
      </p:sp>
      <p:sp>
        <p:nvSpPr>
          <p:cNvPr id="6" name="TextBox 5">
            <a:extLst>
              <a:ext uri="{FF2B5EF4-FFF2-40B4-BE49-F238E27FC236}">
                <a16:creationId xmlns:a16="http://schemas.microsoft.com/office/drawing/2014/main" id="{B48A23D9-0DB8-4C38-A2B7-6AF01B089E98}"/>
              </a:ext>
            </a:extLst>
          </p:cNvPr>
          <p:cNvSpPr txBox="1"/>
          <p:nvPr userDrawn="1"/>
        </p:nvSpPr>
        <p:spPr>
          <a:xfrm>
            <a:off x="10515600" y="6064252"/>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533133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7784" y="228600"/>
            <a:ext cx="11055096" cy="6858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57783" y="1371600"/>
            <a:ext cx="539496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57784" y="2011362"/>
            <a:ext cx="5394959" cy="40005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371600"/>
            <a:ext cx="539496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011362"/>
            <a:ext cx="5389033" cy="40005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
          <p:cNvSpPr>
            <a:spLocks noGrp="1" noChangeArrowheads="1"/>
          </p:cNvSpPr>
          <p:nvPr>
            <p:ph type="sldNum" sz="quarter" idx="10"/>
          </p:nvPr>
        </p:nvSpPr>
        <p:spPr>
          <a:ln/>
        </p:spPr>
        <p:txBody>
          <a:bodyPr/>
          <a:lstStyle>
            <a:lvl1pPr>
              <a:defRPr/>
            </a:lvl1pPr>
          </a:lstStyle>
          <a:p>
            <a:pPr>
              <a:defRPr/>
            </a:pPr>
            <a:fld id="{50330698-E3C1-4D28-AAE8-F64A5063BE0D}" type="slidenum">
              <a:rPr lang="en-US" smtClean="0">
                <a:solidFill>
                  <a:prstClr val="black"/>
                </a:solidFill>
              </a:rPr>
              <a:pPr>
                <a:defRPr/>
              </a:pPr>
              <a:t>‹#›</a:t>
            </a:fld>
            <a:endParaRPr lang="en-US" dirty="0">
              <a:solidFill>
                <a:prstClr val="black"/>
              </a:solidFill>
            </a:endParaRPr>
          </a:p>
        </p:txBody>
      </p:sp>
      <p:sp>
        <p:nvSpPr>
          <p:cNvPr id="8" name="TextBox 7">
            <a:extLst>
              <a:ext uri="{FF2B5EF4-FFF2-40B4-BE49-F238E27FC236}">
                <a16:creationId xmlns:a16="http://schemas.microsoft.com/office/drawing/2014/main" id="{DE04008E-9332-4796-A09F-ECC4E7B0730D}"/>
              </a:ext>
            </a:extLst>
          </p:cNvPr>
          <p:cNvSpPr txBox="1"/>
          <p:nvPr userDrawn="1"/>
        </p:nvSpPr>
        <p:spPr>
          <a:xfrm>
            <a:off x="10515600" y="6074923"/>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344917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8"/>
          <p:cNvSpPr>
            <a:spLocks noGrp="1" noChangeArrowheads="1"/>
          </p:cNvSpPr>
          <p:nvPr>
            <p:ph type="sldNum" sz="quarter" idx="10"/>
          </p:nvPr>
        </p:nvSpPr>
        <p:spPr>
          <a:ln/>
        </p:spPr>
        <p:txBody>
          <a:bodyPr/>
          <a:lstStyle>
            <a:lvl1pPr>
              <a:defRPr/>
            </a:lvl1pPr>
          </a:lstStyle>
          <a:p>
            <a:pPr>
              <a:defRPr/>
            </a:pPr>
            <a:fld id="{87A42AFF-E73B-487B-9783-10FFC85EF676}" type="slidenum">
              <a:rPr lang="en-US" smtClean="0">
                <a:solidFill>
                  <a:prstClr val="black"/>
                </a:solidFill>
              </a:rPr>
              <a:pPr>
                <a:defRPr/>
              </a:pPr>
              <a:t>‹#›</a:t>
            </a:fld>
            <a:endParaRPr lang="en-US" dirty="0">
              <a:solidFill>
                <a:prstClr val="black"/>
              </a:solidFill>
            </a:endParaRPr>
          </a:p>
        </p:txBody>
      </p:sp>
      <p:sp>
        <p:nvSpPr>
          <p:cNvPr id="4" name="TextBox 3">
            <a:extLst>
              <a:ext uri="{FF2B5EF4-FFF2-40B4-BE49-F238E27FC236}">
                <a16:creationId xmlns:a16="http://schemas.microsoft.com/office/drawing/2014/main" id="{1FDD23D0-1BF0-407E-A809-CF1C14DE7612}"/>
              </a:ext>
            </a:extLst>
          </p:cNvPr>
          <p:cNvSpPr txBox="1"/>
          <p:nvPr userDrawn="1"/>
        </p:nvSpPr>
        <p:spPr>
          <a:xfrm>
            <a:off x="10515600" y="6028038"/>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1593302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sldNum" sz="quarter" idx="10"/>
          </p:nvPr>
        </p:nvSpPr>
        <p:spPr>
          <a:ln/>
        </p:spPr>
        <p:txBody>
          <a:bodyPr/>
          <a:lstStyle>
            <a:lvl1pPr>
              <a:defRPr/>
            </a:lvl1pPr>
          </a:lstStyle>
          <a:p>
            <a:pPr>
              <a:defRPr/>
            </a:pPr>
            <a:fld id="{F06DED65-1D12-479A-8F23-EE0EEE44FA49}" type="slidenum">
              <a:rPr lang="en-US" smtClean="0">
                <a:solidFill>
                  <a:prstClr val="black"/>
                </a:solidFill>
              </a:rPr>
              <a:pPr>
                <a:defRPr/>
              </a:pPr>
              <a:t>‹#›</a:t>
            </a:fld>
            <a:endParaRPr lang="en-US" dirty="0">
              <a:solidFill>
                <a:prstClr val="black"/>
              </a:solidFill>
            </a:endParaRPr>
          </a:p>
        </p:txBody>
      </p:sp>
      <p:sp>
        <p:nvSpPr>
          <p:cNvPr id="3" name="TextBox 2">
            <a:extLst>
              <a:ext uri="{FF2B5EF4-FFF2-40B4-BE49-F238E27FC236}">
                <a16:creationId xmlns:a16="http://schemas.microsoft.com/office/drawing/2014/main" id="{5E827151-04C2-4A67-ABFF-9D29DA824711}"/>
              </a:ext>
            </a:extLst>
          </p:cNvPr>
          <p:cNvSpPr txBox="1"/>
          <p:nvPr userDrawn="1"/>
        </p:nvSpPr>
        <p:spPr>
          <a:xfrm>
            <a:off x="10439400" y="6096000"/>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847633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71600"/>
            <a:ext cx="4011084" cy="1162050"/>
          </a:xfrm>
        </p:spPr>
        <p:txBody>
          <a:bodyPr anchor="b"/>
          <a:lstStyle>
            <a:lvl1pPr algn="l">
              <a:defRPr sz="2000" b="1">
                <a:solidFill>
                  <a:schemeClr val="tx1"/>
                </a:solidFill>
              </a:defRPr>
            </a:lvl1pPr>
          </a:lstStyle>
          <a:p>
            <a:r>
              <a:rPr lang="en-US"/>
              <a:t>Click to edit Master title style</a:t>
            </a:r>
          </a:p>
        </p:txBody>
      </p:sp>
      <p:sp>
        <p:nvSpPr>
          <p:cNvPr id="3" name="Content Placeholder 2"/>
          <p:cNvSpPr>
            <a:spLocks noGrp="1"/>
          </p:cNvSpPr>
          <p:nvPr>
            <p:ph idx="1"/>
          </p:nvPr>
        </p:nvSpPr>
        <p:spPr>
          <a:xfrm>
            <a:off x="4766733" y="1371600"/>
            <a:ext cx="6815667" cy="459943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711027"/>
            <a:ext cx="4011084" cy="326000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28"/>
          <p:cNvSpPr>
            <a:spLocks noGrp="1" noChangeArrowheads="1"/>
          </p:cNvSpPr>
          <p:nvPr>
            <p:ph type="sldNum" sz="quarter" idx="10"/>
          </p:nvPr>
        </p:nvSpPr>
        <p:spPr>
          <a:ln/>
        </p:spPr>
        <p:txBody>
          <a:bodyPr/>
          <a:lstStyle>
            <a:lvl1pPr>
              <a:defRPr/>
            </a:lvl1pPr>
          </a:lstStyle>
          <a:p>
            <a:pPr>
              <a:defRPr/>
            </a:pPr>
            <a:fld id="{0C82D15B-4040-4AA2-96A9-33723CFC8967}" type="slidenum">
              <a:rPr lang="en-US" smtClean="0">
                <a:solidFill>
                  <a:prstClr val="black"/>
                </a:solidFill>
              </a:rPr>
              <a:pPr>
                <a:defRPr/>
              </a:pPr>
              <a:t>‹#›</a:t>
            </a:fld>
            <a:endParaRPr lang="en-US" dirty="0">
              <a:solidFill>
                <a:prstClr val="black"/>
              </a:solidFill>
            </a:endParaRPr>
          </a:p>
        </p:txBody>
      </p:sp>
      <p:sp>
        <p:nvSpPr>
          <p:cNvPr id="6" name="TextBox 5">
            <a:extLst>
              <a:ext uri="{FF2B5EF4-FFF2-40B4-BE49-F238E27FC236}">
                <a16:creationId xmlns:a16="http://schemas.microsoft.com/office/drawing/2014/main" id="{DFE84E56-128E-4CC0-A0AB-A9FA8825DCB2}"/>
              </a:ext>
            </a:extLst>
          </p:cNvPr>
          <p:cNvSpPr txBox="1"/>
          <p:nvPr userDrawn="1"/>
        </p:nvSpPr>
        <p:spPr>
          <a:xfrm>
            <a:off x="10515600" y="5996507"/>
            <a:ext cx="1566908" cy="261610"/>
          </a:xfrm>
          <a:prstGeom prst="rect">
            <a:avLst/>
          </a:prstGeom>
          <a:noFill/>
        </p:spPr>
        <p:txBody>
          <a:bodyPr wrap="square" rtlCol="0">
            <a:spAutoFit/>
          </a:bodyPr>
          <a:lstStyle/>
          <a:p>
            <a:r>
              <a:rPr lang="en-US" sz="1100" b="1" dirty="0">
                <a:solidFill>
                  <a:schemeClr val="bg1">
                    <a:lumMod val="50000"/>
                  </a:schemeClr>
                </a:solidFill>
              </a:rPr>
              <a:t>Zorina Galis, PhD</a:t>
            </a:r>
          </a:p>
        </p:txBody>
      </p:sp>
    </p:spTree>
    <p:extLst>
      <p:ext uri="{BB962C8B-B14F-4D97-AF65-F5344CB8AC3E}">
        <p14:creationId xmlns:p14="http://schemas.microsoft.com/office/powerpoint/2010/main" val="63336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92000" cy="1079500"/>
          </a:xfrm>
          <a:prstGeom prst="rect">
            <a:avLst/>
          </a:prstGeom>
        </p:spPr>
      </p:pic>
      <p:sp>
        <p:nvSpPr>
          <p:cNvPr id="3" name="Text Placeholder 2"/>
          <p:cNvSpPr>
            <a:spLocks noGrp="1"/>
          </p:cNvSpPr>
          <p:nvPr>
            <p:ph type="body" idx="1"/>
          </p:nvPr>
        </p:nvSpPr>
        <p:spPr>
          <a:xfrm>
            <a:off x="562273" y="1371601"/>
            <a:ext cx="11059583" cy="4599884"/>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p:txBody>
      </p:sp>
      <p:sp>
        <p:nvSpPr>
          <p:cNvPr id="10" name="Rectangle 32"/>
          <p:cNvSpPr>
            <a:spLocks noChangeArrowheads="1"/>
          </p:cNvSpPr>
          <p:nvPr/>
        </p:nvSpPr>
        <p:spPr bwMode="auto">
          <a:xfrm>
            <a:off x="0" y="1"/>
            <a:ext cx="12192000" cy="104775"/>
          </a:xfrm>
          <a:prstGeom prst="rect">
            <a:avLst/>
          </a:prstGeom>
          <a:solidFill>
            <a:srgbClr val="CC0000"/>
          </a:solidFill>
          <a:ln w="9525">
            <a:noFill/>
            <a:miter lim="800000"/>
            <a:headEnd/>
            <a:tailEnd/>
          </a:ln>
          <a:effectLst/>
        </p:spPr>
        <p:txBody>
          <a:bodyPr wrap="none" anchor="ctr"/>
          <a:lstStyle/>
          <a:p>
            <a:pPr>
              <a:defRPr/>
            </a:pPr>
            <a:endParaRPr lang="en-US" sz="1800" dirty="0">
              <a:latin typeface="Arial" charset="0"/>
              <a:ea typeface="ＭＳ Ｐゴシック" pitchFamily="48" charset="-128"/>
              <a:cs typeface="+mn-cs"/>
            </a:endParaRPr>
          </a:p>
        </p:txBody>
      </p:sp>
      <p:sp>
        <p:nvSpPr>
          <p:cNvPr id="11" name="Line 33"/>
          <p:cNvSpPr>
            <a:spLocks noChangeShapeType="1"/>
          </p:cNvSpPr>
          <p:nvPr/>
        </p:nvSpPr>
        <p:spPr bwMode="auto">
          <a:xfrm flipH="1">
            <a:off x="643466" y="6441209"/>
            <a:ext cx="9074691" cy="0"/>
          </a:xfrm>
          <a:prstGeom prst="line">
            <a:avLst/>
          </a:prstGeom>
          <a:ln>
            <a:solidFill>
              <a:srgbClr val="C0143C"/>
            </a:solidFill>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US" sz="1800" dirty="0">
              <a:latin typeface="Arial" charset="0"/>
              <a:ea typeface="+mn-ea"/>
              <a:cs typeface="+mn-cs"/>
            </a:endParaRPr>
          </a:p>
        </p:txBody>
      </p:sp>
      <p:sp>
        <p:nvSpPr>
          <p:cNvPr id="18" name="Rectangle 36"/>
          <p:cNvSpPr>
            <a:spLocks noGrp="1" noChangeArrowheads="1"/>
          </p:cNvSpPr>
          <p:nvPr>
            <p:ph type="title"/>
          </p:nvPr>
        </p:nvSpPr>
        <p:spPr bwMode="auto">
          <a:xfrm>
            <a:off x="562274" y="226815"/>
            <a:ext cx="11059583" cy="6875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add title</a:t>
            </a:r>
          </a:p>
        </p:txBody>
      </p:sp>
      <p:pic>
        <p:nvPicPr>
          <p:cNvPr id="14" name="Picture 1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84664" y="6227064"/>
            <a:ext cx="1873290" cy="436756"/>
          </a:xfrm>
          <a:prstGeom prst="rect">
            <a:avLst/>
          </a:prstGeom>
        </p:spPr>
      </p:pic>
      <p:sp>
        <p:nvSpPr>
          <p:cNvPr id="7" name="Rectangle 28"/>
          <p:cNvSpPr>
            <a:spLocks noGrp="1" noChangeArrowheads="1"/>
          </p:cNvSpPr>
          <p:nvPr>
            <p:ph type="sldNum" sz="quarter" idx="4"/>
          </p:nvPr>
        </p:nvSpPr>
        <p:spPr bwMode="auto">
          <a:xfrm>
            <a:off x="643466" y="6258117"/>
            <a:ext cx="778933" cy="374650"/>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chemeClr val="tx1"/>
                </a:solidFill>
                <a:latin typeface="Arial" charset="0"/>
                <a:ea typeface="ＭＳ Ｐゴシック" pitchFamily="48" charset="-128"/>
                <a:cs typeface="+mn-cs"/>
              </a:defRPr>
            </a:lvl1pPr>
          </a:lstStyle>
          <a:p>
            <a:pPr>
              <a:defRPr/>
            </a:pPr>
            <a:fld id="{49C0EE74-1F2C-4D2D-91EC-B282DFC749DA}"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31967428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61" r:id="rId11"/>
    <p:sldLayoutId id="2147483662" r:id="rId12"/>
    <p:sldLayoutId id="2147483663" r:id="rId13"/>
    <p:sldLayoutId id="2147483670" r:id="rId14"/>
    <p:sldLayoutId id="2147483711" r:id="rId15"/>
    <p:sldLayoutId id="2147483712" r:id="rId16"/>
  </p:sldLayoutIdLst>
  <p:hf hdr="0" ftr="0" dt="0"/>
  <p:txStyles>
    <p:titleStyle>
      <a:lvl1pPr algn="l" defTabSz="457200" rtl="0" eaLnBrk="1" latinLnBrk="0" hangingPunct="1">
        <a:spcBef>
          <a:spcPct val="0"/>
        </a:spcBef>
        <a:buNone/>
        <a:defRPr sz="3200" b="0" i="0" kern="1200">
          <a:solidFill>
            <a:schemeClr val="bg1"/>
          </a:solidFill>
          <a:latin typeface="Arial"/>
          <a:ea typeface="+mj-ea"/>
          <a:cs typeface="Arial"/>
        </a:defRPr>
      </a:lvl1pPr>
    </p:titleStyle>
    <p:bodyStyle>
      <a:lvl1pPr marL="341313" indent="-341313" algn="l" defTabSz="457200" rtl="0" eaLnBrk="1" latinLnBrk="0" hangingPunct="1">
        <a:spcBef>
          <a:spcPct val="20000"/>
        </a:spcBef>
        <a:buClr>
          <a:srgbClr val="C0143C"/>
        </a:buClr>
        <a:buFont typeface="Wingdings" charset="2"/>
        <a:buChar char="§"/>
        <a:defRPr sz="3000" b="0" i="0" kern="1200">
          <a:solidFill>
            <a:schemeClr val="tx1"/>
          </a:solidFill>
          <a:latin typeface="Arial"/>
          <a:ea typeface="+mn-ea"/>
          <a:cs typeface="Arial"/>
        </a:defRPr>
      </a:lvl1pPr>
      <a:lvl2pPr marL="742950" indent="-285750" algn="l" defTabSz="457200" rtl="0" eaLnBrk="1" latinLnBrk="0" hangingPunct="1">
        <a:spcBef>
          <a:spcPct val="20000"/>
        </a:spcBef>
        <a:buClr>
          <a:srgbClr val="575A5D"/>
        </a:buClr>
        <a:buFont typeface="Wingdings" charset="2"/>
        <a:buChar char="§"/>
        <a:defRPr sz="2600" b="0" i="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24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1066799"/>
            <a:ext cx="12192000" cy="5791201"/>
          </a:xfrm>
          <a:prstGeom prst="rect">
            <a:avLst/>
          </a:prstGeom>
          <a:solidFill>
            <a:srgbClr val="6363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12192000" cy="1079500"/>
          </a:xfrm>
          <a:prstGeom prst="rect">
            <a:avLst/>
          </a:prstGeom>
        </p:spPr>
      </p:pic>
      <p:sp>
        <p:nvSpPr>
          <p:cNvPr id="3" name="Text Placeholder 2"/>
          <p:cNvSpPr>
            <a:spLocks noGrp="1"/>
          </p:cNvSpPr>
          <p:nvPr>
            <p:ph type="body" idx="1"/>
          </p:nvPr>
        </p:nvSpPr>
        <p:spPr>
          <a:xfrm>
            <a:off x="562273" y="1371601"/>
            <a:ext cx="11059583" cy="4599884"/>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p:txBody>
      </p:sp>
      <p:sp>
        <p:nvSpPr>
          <p:cNvPr id="10" name="Rectangle 32"/>
          <p:cNvSpPr>
            <a:spLocks noChangeArrowheads="1"/>
          </p:cNvSpPr>
          <p:nvPr/>
        </p:nvSpPr>
        <p:spPr bwMode="auto">
          <a:xfrm>
            <a:off x="0" y="1"/>
            <a:ext cx="12192000" cy="104775"/>
          </a:xfrm>
          <a:prstGeom prst="rect">
            <a:avLst/>
          </a:prstGeom>
          <a:solidFill>
            <a:srgbClr val="CC0000"/>
          </a:solidFill>
          <a:ln w="9525">
            <a:noFill/>
            <a:miter lim="800000"/>
            <a:headEnd/>
            <a:tailEnd/>
          </a:ln>
          <a:effectLst/>
        </p:spPr>
        <p:txBody>
          <a:bodyPr wrap="none" anchor="ctr"/>
          <a:lstStyle/>
          <a:p>
            <a:pPr>
              <a:defRPr/>
            </a:pPr>
            <a:endParaRPr lang="en-US" sz="1800" dirty="0">
              <a:latin typeface="Arial" charset="0"/>
              <a:ea typeface="ＭＳ Ｐゴシック" pitchFamily="48" charset="-128"/>
              <a:cs typeface="+mn-cs"/>
            </a:endParaRPr>
          </a:p>
        </p:txBody>
      </p:sp>
      <p:sp>
        <p:nvSpPr>
          <p:cNvPr id="11" name="Line 33"/>
          <p:cNvSpPr>
            <a:spLocks noChangeShapeType="1"/>
          </p:cNvSpPr>
          <p:nvPr/>
        </p:nvSpPr>
        <p:spPr bwMode="auto">
          <a:xfrm flipH="1">
            <a:off x="643466" y="6441209"/>
            <a:ext cx="9074691" cy="0"/>
          </a:xfrm>
          <a:prstGeom prst="line">
            <a:avLst/>
          </a:prstGeom>
          <a:ln>
            <a:solidFill>
              <a:srgbClr val="C0143C"/>
            </a:solidFill>
            <a:headEnd/>
            <a:tailEnd/>
          </a:ln>
        </p:spPr>
        <p:style>
          <a:lnRef idx="1">
            <a:schemeClr val="accent2"/>
          </a:lnRef>
          <a:fillRef idx="0">
            <a:schemeClr val="accent2"/>
          </a:fillRef>
          <a:effectRef idx="0">
            <a:schemeClr val="accent2"/>
          </a:effectRef>
          <a:fontRef idx="minor">
            <a:schemeClr val="tx1"/>
          </a:fontRef>
        </p:style>
        <p:txBody>
          <a:bodyPr/>
          <a:lstStyle/>
          <a:p>
            <a:pPr>
              <a:defRPr/>
            </a:pPr>
            <a:endParaRPr lang="en-US" sz="1800" dirty="0">
              <a:latin typeface="Arial" charset="0"/>
              <a:ea typeface="+mn-ea"/>
              <a:cs typeface="+mn-cs"/>
            </a:endParaRPr>
          </a:p>
        </p:txBody>
      </p:sp>
      <p:sp>
        <p:nvSpPr>
          <p:cNvPr id="18" name="Rectangle 36"/>
          <p:cNvSpPr>
            <a:spLocks noGrp="1" noChangeArrowheads="1"/>
          </p:cNvSpPr>
          <p:nvPr>
            <p:ph type="title"/>
          </p:nvPr>
        </p:nvSpPr>
        <p:spPr bwMode="auto">
          <a:xfrm>
            <a:off x="562274" y="226815"/>
            <a:ext cx="11059583" cy="6875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add title</a:t>
            </a:r>
          </a:p>
        </p:txBody>
      </p:sp>
      <p:sp>
        <p:nvSpPr>
          <p:cNvPr id="7" name="Rectangle 28"/>
          <p:cNvSpPr>
            <a:spLocks noGrp="1" noChangeArrowheads="1"/>
          </p:cNvSpPr>
          <p:nvPr>
            <p:ph type="sldNum" sz="quarter" idx="4"/>
          </p:nvPr>
        </p:nvSpPr>
        <p:spPr bwMode="auto">
          <a:xfrm>
            <a:off x="643466" y="6258117"/>
            <a:ext cx="778933" cy="374650"/>
          </a:xfrm>
          <a:prstGeom prst="rect">
            <a:avLst/>
          </a:prstGeom>
          <a:solidFill>
            <a:srgbClr val="636363"/>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chemeClr val="bg1"/>
                </a:solidFill>
                <a:latin typeface="Arial" charset="0"/>
                <a:ea typeface="ＭＳ Ｐゴシック" pitchFamily="48" charset="-128"/>
                <a:cs typeface="+mn-cs"/>
              </a:defRPr>
            </a:lvl1pPr>
          </a:lstStyle>
          <a:p>
            <a:pPr>
              <a:defRPr/>
            </a:pPr>
            <a:fld id="{49C0EE74-1F2C-4D2D-91EC-B282DFC749DA}" type="slidenum">
              <a:rPr lang="en-US" smtClean="0"/>
              <a:pPr>
                <a:defRPr/>
              </a:pPr>
              <a:t>‹#›</a:t>
            </a:fld>
            <a:endParaRPr lang="en-US" dirty="0"/>
          </a:p>
        </p:txBody>
      </p:sp>
      <p:pic>
        <p:nvPicPr>
          <p:cNvPr id="12" name="Picture 11" descr="NHLBI_Standard_Sig_Logo_White.png"/>
          <p:cNvPicPr preferRelativeResize="0">
            <a:picLocks noChangeAspect="1"/>
          </p:cNvPicPr>
          <p:nvPr/>
        </p:nvPicPr>
        <p:blipFill>
          <a:blip r:embed="rId13"/>
          <a:stretch>
            <a:fillRect/>
          </a:stretch>
        </p:blipFill>
        <p:spPr>
          <a:xfrm>
            <a:off x="9884664" y="6221753"/>
            <a:ext cx="1882539" cy="438912"/>
          </a:xfrm>
          <a:prstGeom prst="rect">
            <a:avLst/>
          </a:prstGeom>
        </p:spPr>
      </p:pic>
    </p:spTree>
    <p:extLst>
      <p:ext uri="{BB962C8B-B14F-4D97-AF65-F5344CB8AC3E}">
        <p14:creationId xmlns:p14="http://schemas.microsoft.com/office/powerpoint/2010/main" val="29285492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Lst>
  <p:hf hdr="0" ftr="0" dt="0"/>
  <p:txStyles>
    <p:titleStyle>
      <a:lvl1pPr algn="l" defTabSz="457200" rtl="0" eaLnBrk="1" latinLnBrk="0" hangingPunct="1">
        <a:spcBef>
          <a:spcPct val="0"/>
        </a:spcBef>
        <a:buNone/>
        <a:defRPr sz="3200" b="0" i="0" kern="1200">
          <a:solidFill>
            <a:schemeClr val="bg1"/>
          </a:solidFill>
          <a:latin typeface="Arial"/>
          <a:ea typeface="+mj-ea"/>
          <a:cs typeface="Arial"/>
        </a:defRPr>
      </a:lvl1pPr>
    </p:titleStyle>
    <p:bodyStyle>
      <a:lvl1pPr marL="341313" indent="-341313" algn="l" defTabSz="457200" rtl="0" eaLnBrk="1" latinLnBrk="0" hangingPunct="1">
        <a:spcBef>
          <a:spcPct val="20000"/>
        </a:spcBef>
        <a:buClr>
          <a:srgbClr val="C0143C"/>
        </a:buClr>
        <a:buFont typeface="Wingdings" charset="2"/>
        <a:buChar char="§"/>
        <a:defRPr sz="3000" b="0" i="0" kern="1200">
          <a:solidFill>
            <a:schemeClr val="bg1"/>
          </a:solidFill>
          <a:latin typeface="Arial"/>
          <a:ea typeface="+mn-ea"/>
          <a:cs typeface="Arial"/>
        </a:defRPr>
      </a:lvl1pPr>
      <a:lvl2pPr marL="742950" indent="-285750" algn="l" defTabSz="457200" rtl="0" eaLnBrk="1" latinLnBrk="0" hangingPunct="1">
        <a:spcBef>
          <a:spcPct val="20000"/>
        </a:spcBef>
        <a:buClr>
          <a:schemeClr val="bg1"/>
        </a:buClr>
        <a:buFont typeface="Wingdings" charset="2"/>
        <a:buChar char="§"/>
        <a:defRPr sz="2600" b="0" i="0" kern="1200">
          <a:solidFill>
            <a:schemeClr val="bg1"/>
          </a:solidFill>
          <a:latin typeface="Arial"/>
          <a:ea typeface="+mn-ea"/>
          <a:cs typeface="Arial"/>
        </a:defRPr>
      </a:lvl2pPr>
      <a:lvl3pPr marL="1143000" indent="-228600" algn="l" defTabSz="457200" rtl="0" eaLnBrk="1" latinLnBrk="0" hangingPunct="1">
        <a:spcBef>
          <a:spcPct val="20000"/>
        </a:spcBef>
        <a:buFont typeface="Lucida Grande"/>
        <a:buChar char="-"/>
        <a:defRPr sz="24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www.torch.aetc.af.mil/News/Features/Display/Article/365467/a-growing-problem-obesity-a-concern-for-veterans-recruits-and-kids/" TargetMode="External"/><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file:///D:\PPT_Out\nature-logo.jpg" TargetMode="External"/></Relationships>
</file>

<file path=ppt/slides/_rels/slide13.xml.rels><?xml version="1.0" encoding="UTF-8" standalone="yes"?>
<Relationships xmlns="http://schemas.openxmlformats.org/package/2006/relationships"><Relationship Id="rId13" Type="http://schemas.openxmlformats.org/officeDocument/2006/relationships/hyperlink" Target="https://radiopaedia.org/articles/obtuse-marginal-branches?lang=us" TargetMode="External"/><Relationship Id="rId18" Type="http://schemas.openxmlformats.org/officeDocument/2006/relationships/hyperlink" Target="https://radiopaedia.org/articles/right-coronary-artery?lang=us" TargetMode="External"/><Relationship Id="rId26" Type="http://schemas.openxmlformats.org/officeDocument/2006/relationships/hyperlink" Target="https://radiopaedia.org/articles/aortic-arch?lang=us" TargetMode="External"/><Relationship Id="rId39" Type="http://schemas.openxmlformats.org/officeDocument/2006/relationships/hyperlink" Target="https://radiopaedia.org/articles/ascending-cervical-artery?lang=us" TargetMode="External"/><Relationship Id="rId3" Type="http://schemas.openxmlformats.org/officeDocument/2006/relationships/hyperlink" Target="https://radiopaedia.org/articles/cardiac-segmentation-model-1" TargetMode="External"/><Relationship Id="rId21" Type="http://schemas.openxmlformats.org/officeDocument/2006/relationships/hyperlink" Target="https://radiopaedia.org/articles/right-marginal-artery?lang=us" TargetMode="External"/><Relationship Id="rId34" Type="http://schemas.openxmlformats.org/officeDocument/2006/relationships/hyperlink" Target="https://radiopaedia.org/articles/superior-epigastric-artery-1?lang=us" TargetMode="External"/><Relationship Id="rId42" Type="http://schemas.openxmlformats.org/officeDocument/2006/relationships/hyperlink" Target="https://radiopaedia.org/articles/costocervical-trunk?lang=us" TargetMode="External"/><Relationship Id="rId47" Type="http://schemas.openxmlformats.org/officeDocument/2006/relationships/hyperlink" Target="https://radiopaedia.org/articles/double-aortic-arch?lang=us" TargetMode="External"/><Relationship Id="rId50" Type="http://schemas.openxmlformats.org/officeDocument/2006/relationships/hyperlink" Target="https://radiopaedia.org/articles/aberrant-right-subclavian-artery?lang=us" TargetMode="External"/><Relationship Id="rId7" Type="http://schemas.openxmlformats.org/officeDocument/2006/relationships/hyperlink" Target="https://radiopaedia.org/articles/aortic-root?lang=us" TargetMode="External"/><Relationship Id="rId12" Type="http://schemas.openxmlformats.org/officeDocument/2006/relationships/hyperlink" Target="https://radiopaedia.org/articles/circumflex-artery?lang=us" TargetMode="External"/><Relationship Id="rId17" Type="http://schemas.openxmlformats.org/officeDocument/2006/relationships/hyperlink" Target="https://radiopaedia.org/articles/septal-branches-of-the-left-anterior-descending-artery?lang=us" TargetMode="External"/><Relationship Id="rId25" Type="http://schemas.openxmlformats.org/officeDocument/2006/relationships/hyperlink" Target="https://radiopaedia.org/articles/sinotubular-junction?lang=us" TargetMode="External"/><Relationship Id="rId33" Type="http://schemas.openxmlformats.org/officeDocument/2006/relationships/hyperlink" Target="https://radiopaedia.org/articles/pericardiophrenic-artery?lang=us" TargetMode="External"/><Relationship Id="rId38" Type="http://schemas.openxmlformats.org/officeDocument/2006/relationships/hyperlink" Target="https://radiopaedia.org/articles/suprascapular-artery?lang=us" TargetMode="External"/><Relationship Id="rId46" Type="http://schemas.openxmlformats.org/officeDocument/2006/relationships/hyperlink" Target="https://radiopaedia.org/articles/right-sided-aortic-arch?lang=us" TargetMode="External"/><Relationship Id="rId2" Type="http://schemas.openxmlformats.org/officeDocument/2006/relationships/image" Target="../media/image46.png"/><Relationship Id="rId16" Type="http://schemas.openxmlformats.org/officeDocument/2006/relationships/hyperlink" Target="https://radiopaedia.org/articles/diagonal-branches-of-the-left-anterior-descending-artery?lang=us" TargetMode="External"/><Relationship Id="rId20" Type="http://schemas.openxmlformats.org/officeDocument/2006/relationships/hyperlink" Target="https://radiopaedia.org/articles/sinoatrial-nodal-artery?lang=us" TargetMode="External"/><Relationship Id="rId29" Type="http://schemas.openxmlformats.org/officeDocument/2006/relationships/hyperlink" Target="https://radiopaedia.org/articles/subclavian-artery?lang=us" TargetMode="External"/><Relationship Id="rId41" Type="http://schemas.openxmlformats.org/officeDocument/2006/relationships/hyperlink" Target="https://radiopaedia.org/articles/dorsal-scapular-artery?lang=us" TargetMode="External"/><Relationship Id="rId1" Type="http://schemas.openxmlformats.org/officeDocument/2006/relationships/slideLayout" Target="../slideLayouts/slideLayout7.xml"/><Relationship Id="rId6" Type="http://schemas.openxmlformats.org/officeDocument/2006/relationships/hyperlink" Target="https://radiopaedia.org/articles/ascending-aorta?lang=us" TargetMode="External"/><Relationship Id="rId11" Type="http://schemas.openxmlformats.org/officeDocument/2006/relationships/hyperlink" Target="https://radiopaedia.org/articles/ramus-intermedius-artery?lang=us" TargetMode="External"/><Relationship Id="rId24" Type="http://schemas.openxmlformats.org/officeDocument/2006/relationships/hyperlink" Target="https://radiopaedia.org/articles/congenital-coronary-artery-anomalies?lang=us" TargetMode="External"/><Relationship Id="rId32" Type="http://schemas.openxmlformats.org/officeDocument/2006/relationships/hyperlink" Target="https://radiopaedia.org/articles/musculophrenic-artery?lang=us" TargetMode="External"/><Relationship Id="rId37" Type="http://schemas.openxmlformats.org/officeDocument/2006/relationships/hyperlink" Target="https://radiopaedia.org/articles/inferior-thyroid-artery-1?lang=us" TargetMode="External"/><Relationship Id="rId40" Type="http://schemas.openxmlformats.org/officeDocument/2006/relationships/hyperlink" Target="https://radiopaedia.org/articles/transverse-cervical-artery?lang=us" TargetMode="External"/><Relationship Id="rId45" Type="http://schemas.openxmlformats.org/officeDocument/2006/relationships/hyperlink" Target="https://radiopaedia.org/articles/variant-anatomy-of-the-aortic-arch?lang=us" TargetMode="External"/><Relationship Id="rId5" Type="http://schemas.openxmlformats.org/officeDocument/2006/relationships/hyperlink" Target="https://radiopaedia.org/articles/missing?article%5btitle%5d=aortic-development&amp;lang=us" TargetMode="External"/><Relationship Id="rId15" Type="http://schemas.openxmlformats.org/officeDocument/2006/relationships/hyperlink" Target="https://radiopaedia.org/articles/left-anterior-descending-artery?lang=us" TargetMode="External"/><Relationship Id="rId23" Type="http://schemas.openxmlformats.org/officeDocument/2006/relationships/hyperlink" Target="https://radiopaedia.org/articles/missing?article%5btitle%5d=right-posterolateral-branch&amp;lang=us" TargetMode="External"/><Relationship Id="rId28" Type="http://schemas.openxmlformats.org/officeDocument/2006/relationships/hyperlink" Target="https://radiopaedia.org/articles/common-carotid-artery?lang=us" TargetMode="External"/><Relationship Id="rId36" Type="http://schemas.openxmlformats.org/officeDocument/2006/relationships/hyperlink" Target="https://radiopaedia.org/articles/thyrocervical-trunk?lang=us" TargetMode="External"/><Relationship Id="rId49" Type="http://schemas.openxmlformats.org/officeDocument/2006/relationships/hyperlink" Target="https://radiopaedia.org/articles/bovine-arch?lang=us" TargetMode="External"/><Relationship Id="rId10" Type="http://schemas.openxmlformats.org/officeDocument/2006/relationships/hyperlink" Target="https://radiopaedia.org/articles/left-main-coronary-artery-1?lang=us" TargetMode="External"/><Relationship Id="rId19" Type="http://schemas.openxmlformats.org/officeDocument/2006/relationships/hyperlink" Target="https://radiopaedia.org/articles/conus-artery?lang=us" TargetMode="External"/><Relationship Id="rId31" Type="http://schemas.openxmlformats.org/officeDocument/2006/relationships/hyperlink" Target="https://radiopaedia.org/articles/internal-thoracic-artery?lang=us" TargetMode="External"/><Relationship Id="rId44" Type="http://schemas.openxmlformats.org/officeDocument/2006/relationships/hyperlink" Target="https://radiopaedia.org/articles/axillary-artery?lang=us" TargetMode="External"/><Relationship Id="rId4" Type="http://schemas.openxmlformats.org/officeDocument/2006/relationships/hyperlink" Target="https://radiopaedia.org/articles/thoracic-aorta?lang=us" TargetMode="External"/><Relationship Id="rId9" Type="http://schemas.openxmlformats.org/officeDocument/2006/relationships/hyperlink" Target="https://radiopaedia.org/articles/coronary-arteries?lang=us" TargetMode="External"/><Relationship Id="rId14" Type="http://schemas.openxmlformats.org/officeDocument/2006/relationships/hyperlink" Target="https://radiopaedia.org/articles/left-posterolateral-branch?lang=us" TargetMode="External"/><Relationship Id="rId22" Type="http://schemas.openxmlformats.org/officeDocument/2006/relationships/hyperlink" Target="https://radiopaedia.org/articles/inferior-interventricular-artery?lang=us" TargetMode="External"/><Relationship Id="rId27" Type="http://schemas.openxmlformats.org/officeDocument/2006/relationships/hyperlink" Target="https://radiopaedia.org/articles/brachiocephalic-trunk?lang=us" TargetMode="External"/><Relationship Id="rId30" Type="http://schemas.openxmlformats.org/officeDocument/2006/relationships/hyperlink" Target="https://radiopaedia.org/articles/vertebral-artery?lang=us" TargetMode="External"/><Relationship Id="rId35" Type="http://schemas.openxmlformats.org/officeDocument/2006/relationships/hyperlink" Target="https://radiopaedia.org/articles/anterior-intercostal-arteries?lang=us" TargetMode="External"/><Relationship Id="rId43" Type="http://schemas.openxmlformats.org/officeDocument/2006/relationships/hyperlink" Target="https://radiopaedia.org/articles/supreme-intercostal-arteries?lang=us" TargetMode="External"/><Relationship Id="rId48" Type="http://schemas.openxmlformats.org/officeDocument/2006/relationships/hyperlink" Target="https://radiopaedia.org/articles/ductus-diverticulum?lang=us" TargetMode="External"/><Relationship Id="rId8" Type="http://schemas.openxmlformats.org/officeDocument/2006/relationships/hyperlink" Target="https://radiopaedia.org/articles/aortic-annulus?lang=u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bivi.co/visualisation/apinatomy" TargetMode="External"/><Relationship Id="rId1" Type="http://schemas.openxmlformats.org/officeDocument/2006/relationships/slideLayout" Target="../slideLayouts/slideLayout3.xml"/><Relationship Id="rId5" Type="http://schemas.openxmlformats.org/officeDocument/2006/relationships/image" Target="../media/image48.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67.png"/><Relationship Id="rId5" Type="http://schemas.microsoft.com/office/2007/relationships/hdphoto" Target="../media/hdphoto6.wdp"/><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9.jpeg"/><Relationship Id="rId7" Type="http://schemas.openxmlformats.org/officeDocument/2006/relationships/hyperlink" Target="https://www.ahajournals.org/doi/full/10.1161/01.RES.0000111527.42357.62" TargetMode="Externa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68.emf"/><Relationship Id="rId5" Type="http://schemas.openxmlformats.org/officeDocument/2006/relationships/oleObject" Target="../embeddings/oleObject1.bin"/><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discotechnologies.org/VesSAP" TargetMode="Externa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hyperlink" Target="https://www.biorxiv.org/content/biorxiv/early/2019/04/18/613257.full.pdf"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microsoft.com/office/2007/relationships/hdphoto" Target="../media/hdphoto3.wdp"/><Relationship Id="rId9" Type="http://schemas.openxmlformats.org/officeDocument/2006/relationships/image" Target="../media/image20.jpeg"/></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hyperlink" Target="https://www.bodybuilding.com/content/train-for-veins-6-ways-to-boost-vascularity.html" TargetMode="External"/><Relationship Id="rId4" Type="http://schemas.openxmlformats.org/officeDocument/2006/relationships/image" Target="../media/image76.jpe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hyperlink" Target="https://ieeexplore.ieee.org/stamp/stamp.jsp?arnumber=8094255" TargetMode="External"/><Relationship Id="rId5" Type="http://schemas.openxmlformats.org/officeDocument/2006/relationships/hyperlink" Target="https://www.scopus.com/sourceid/16733?origin=recordpage" TargetMode="External"/><Relationship Id="rId4" Type="http://schemas.openxmlformats.org/officeDocument/2006/relationships/hyperlink" Target="https://www.scopus.com/authid/detail.uri?authorId=57194390632&amp;amp;eid=2-s2.0-8503273585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hyperlink" Target="https://www.sciencedirect.com/topics/medicine-and-dentistry/venule" TargetMode="External"/><Relationship Id="rId5" Type="http://schemas.openxmlformats.org/officeDocument/2006/relationships/hyperlink" Target="https://www.sciencedirect.com/topics/medicine-and-dentistry/arteriole" TargetMode="External"/><Relationship Id="rId4" Type="http://schemas.openxmlformats.org/officeDocument/2006/relationships/hyperlink" Target="https://www.sciencedirect.com/topics/medicine-and-dentistry/retinal-blood-vesse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2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3.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jpe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g"/><Relationship Id="rId1" Type="http://schemas.openxmlformats.org/officeDocument/2006/relationships/slideLayout" Target="../slideLayouts/slideLayout2.xml"/><Relationship Id="rId6" Type="http://schemas.openxmlformats.org/officeDocument/2006/relationships/hyperlink" Target="https://www.ncbi.nlm.nih.gov/pubmed/?term=Hubermont%20G%5bAuthor%5d&amp;cauthor=true&amp;cauthor_uid=21969804" TargetMode="External"/><Relationship Id="rId5" Type="http://schemas.openxmlformats.org/officeDocument/2006/relationships/hyperlink" Target="https://www.ncbi.nlm.nih.gov/pubmed/?term=Alexandrescu%20V%5bAuthor%5d&amp;cauthor=true&amp;cauthor_uid=21969804" TargetMode="External"/><Relationship Id="rId4" Type="http://schemas.openxmlformats.org/officeDocument/2006/relationships/image" Target="../media/image94.jpeg"/></Relationships>
</file>

<file path=ppt/slides/_rels/slide28.xml.rels><?xml version="1.0" encoding="UTF-8" standalone="yes"?>
<Relationships xmlns="http://schemas.openxmlformats.org/package/2006/relationships"><Relationship Id="rId3" Type="http://schemas.openxmlformats.org/officeDocument/2006/relationships/hyperlink" Target="https://onlinelibrary.wiley.com/doi/full/10.1111/bju.13788" TargetMode="External"/><Relationship Id="rId7" Type="http://schemas.openxmlformats.org/officeDocument/2006/relationships/image" Target="../media/image98.jpe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4.jpe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nature.com/articles/s41581-018-0098-z#auth-1"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8.jpe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08.jpe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10.jpe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2.jpg"/></Relationships>
</file>

<file path=ppt/slides/_rels/slide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hyperlink" Target="http://www.hypoxyprobe.com/hypoxyprobe-products.html" TargetMode="External"/><Relationship Id="rId5" Type="http://schemas.openxmlformats.org/officeDocument/2006/relationships/hyperlink" Target="http://www.hypoxia-imaging.org/references.htm" TargetMode="External"/><Relationship Id="rId4" Type="http://schemas.openxmlformats.org/officeDocument/2006/relationships/image" Target="../media/image116.jpeg"/></Relationships>
</file>

<file path=ppt/slides/_rels/slide38.xml.rels><?xml version="1.0" encoding="UTF-8" standalone="yes"?>
<Relationships xmlns="http://schemas.openxmlformats.org/package/2006/relationships"><Relationship Id="rId3" Type="http://schemas.openxmlformats.org/officeDocument/2006/relationships/slide" Target="slide46.xml"/><Relationship Id="rId7"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23.png"/><Relationship Id="rId4" Type="http://schemas.microsoft.com/office/2007/relationships/hdphoto" Target="../media/hdphoto8.wd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hyperlink" Target="http://www.nanomedicine.com/NMI/Tables/8.9.jpg" TargetMode="External"/><Relationship Id="rId3" Type="http://schemas.openxmlformats.org/officeDocument/2006/relationships/hyperlink" Target="http://www.nanomedicine.com/NMI/Refs900-999.htm#935" TargetMode="External"/><Relationship Id="rId7" Type="http://schemas.openxmlformats.org/officeDocument/2006/relationships/image" Target="../media/image124.jpeg"/><Relationship Id="rId2" Type="http://schemas.openxmlformats.org/officeDocument/2006/relationships/hyperlink" Target="http://www.nanomedicine.com/NMI/Refs800-899.htm#866" TargetMode="External"/><Relationship Id="rId1" Type="http://schemas.openxmlformats.org/officeDocument/2006/relationships/slideLayout" Target="../slideLayouts/slideLayout7.xml"/><Relationship Id="rId6" Type="http://schemas.openxmlformats.org/officeDocument/2006/relationships/hyperlink" Target="http://www.nanomedicine.com/NMI/Refs300-399.htm#313" TargetMode="External"/><Relationship Id="rId5" Type="http://schemas.openxmlformats.org/officeDocument/2006/relationships/hyperlink" Target="http://www.nanomedicine.com/NMI/Refs700-799.htm#799" TargetMode="External"/><Relationship Id="rId4" Type="http://schemas.openxmlformats.org/officeDocument/2006/relationships/hyperlink" Target="http://www.nanomedicine.com/NMI/Refs900-999.htm#936"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www.nanomedicine.com/NMI/Tables/8.1.jpg" TargetMode="External"/><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s://onlinelibrary.wiley.com/doi/full/10.1111/micc.12520#micc12520-bib-0283" TargetMode="External"/><Relationship Id="rId13" Type="http://schemas.openxmlformats.org/officeDocument/2006/relationships/hyperlink" Target="https://onlinelibrary.wiley.com/doi/full/10.1111/micc.12520#micc12520-bib-0287" TargetMode="External"/><Relationship Id="rId18" Type="http://schemas.openxmlformats.org/officeDocument/2006/relationships/hyperlink" Target="https://onlinelibrary.wiley.com/doi/full/10.1111/micc.12520#micc12520-bib-0292" TargetMode="External"/><Relationship Id="rId3" Type="http://schemas.openxmlformats.org/officeDocument/2006/relationships/hyperlink" Target="https://onlinelibrary.wiley.com/doi/full/10.1111/micc.12520#micc12520-bib-0083" TargetMode="External"/><Relationship Id="rId7" Type="http://schemas.openxmlformats.org/officeDocument/2006/relationships/hyperlink" Target="https://onlinelibrary.wiley.com/doi/full/10.1111/micc.12520#micc12520-bib-0082" TargetMode="External"/><Relationship Id="rId12" Type="http://schemas.openxmlformats.org/officeDocument/2006/relationships/hyperlink" Target="https://onlinelibrary.wiley.com/doi/full/10.1111/micc.12520#micc12520-bib-0286" TargetMode="External"/><Relationship Id="rId17" Type="http://schemas.openxmlformats.org/officeDocument/2006/relationships/hyperlink" Target="https://onlinelibrary.wiley.com/doi/full/10.1111/micc.12520#micc12520-bib-0291" TargetMode="External"/><Relationship Id="rId2" Type="http://schemas.openxmlformats.org/officeDocument/2006/relationships/notesSlide" Target="../notesSlides/notesSlide8.xml"/><Relationship Id="rId16" Type="http://schemas.openxmlformats.org/officeDocument/2006/relationships/hyperlink" Target="https://onlinelibrary.wiley.com/doi/full/10.1111/micc.12520#micc12520-bib-0290" TargetMode="External"/><Relationship Id="rId1" Type="http://schemas.openxmlformats.org/officeDocument/2006/relationships/slideLayout" Target="../slideLayouts/slideLayout2.xml"/><Relationship Id="rId6" Type="http://schemas.openxmlformats.org/officeDocument/2006/relationships/hyperlink" Target="https://onlinelibrary.wiley.com/doi/full/10.1111/micc.12520#micc12520-bib-0282" TargetMode="External"/><Relationship Id="rId11" Type="http://schemas.openxmlformats.org/officeDocument/2006/relationships/hyperlink" Target="https://onlinelibrary.wiley.com/doi/full/10.1111/micc.12520#micc12520-bib-0285" TargetMode="External"/><Relationship Id="rId5" Type="http://schemas.openxmlformats.org/officeDocument/2006/relationships/hyperlink" Target="https://onlinelibrary.wiley.com/doi/full/10.1111/micc.12520#micc12520-bib-0078" TargetMode="External"/><Relationship Id="rId15" Type="http://schemas.openxmlformats.org/officeDocument/2006/relationships/hyperlink" Target="https://onlinelibrary.wiley.com/doi/full/10.1111/micc.12520#micc12520-bib-0289" TargetMode="External"/><Relationship Id="rId10" Type="http://schemas.openxmlformats.org/officeDocument/2006/relationships/hyperlink" Target="https://onlinelibrary.wiley.com/doi/full/10.1111/micc.12520#micc12520-bib-0284" TargetMode="External"/><Relationship Id="rId19" Type="http://schemas.openxmlformats.org/officeDocument/2006/relationships/hyperlink" Target="https://onlinelibrary.wiley.com/doi/full/10.1111/micc.12520#micc12520-bib-0135" TargetMode="External"/><Relationship Id="rId4" Type="http://schemas.openxmlformats.org/officeDocument/2006/relationships/hyperlink" Target="https://onlinelibrary.wiley.com/doi/full/10.1111/micc.12520#micc12520-bib-0081" TargetMode="External"/><Relationship Id="rId9" Type="http://schemas.openxmlformats.org/officeDocument/2006/relationships/hyperlink" Target="https://onlinelibrary.wiley.com/doi/full/10.1111/micc.12520" TargetMode="External"/><Relationship Id="rId14" Type="http://schemas.openxmlformats.org/officeDocument/2006/relationships/hyperlink" Target="https://onlinelibrary.wiley.com/doi/full/10.1111/micc.12520#micc12520-bib-0288"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researchgate.net/publication/6265185_The_Potential_Role_of_Intrinsic_Hypoxia_Markers_as_Prognostic_Variables_in_Cancer" TargetMode="External"/><Relationship Id="rId2" Type="http://schemas.openxmlformats.org/officeDocument/2006/relationships/hyperlink" Target="http://www.hypoxia-imaging.org/references.htm" TargetMode="External"/><Relationship Id="rId1" Type="http://schemas.openxmlformats.org/officeDocument/2006/relationships/slideLayout" Target="../slideLayouts/slideLayout8.xml"/><Relationship Id="rId5" Type="http://schemas.openxmlformats.org/officeDocument/2006/relationships/image" Target="../media/image116.jpeg"/><Relationship Id="rId4" Type="http://schemas.openxmlformats.org/officeDocument/2006/relationships/hyperlink" Target="http://www.hypoxyprobe.com/hypoxyprobe-products.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jpeg"/><Relationship Id="rId7" Type="http://schemas.openxmlformats.org/officeDocument/2006/relationships/image" Target="../media/image27.jpeg"/><Relationship Id="rId2" Type="http://schemas.openxmlformats.org/officeDocument/2006/relationships/image" Target="../media/image23.jpeg"/><Relationship Id="rId1" Type="http://schemas.openxmlformats.org/officeDocument/2006/relationships/slideLayout" Target="../slideLayouts/slideLayout3.xml"/><Relationship Id="rId6" Type="http://schemas.openxmlformats.org/officeDocument/2006/relationships/image" Target="../media/image26.jpeg"/><Relationship Id="rId11" Type="http://schemas.openxmlformats.org/officeDocument/2006/relationships/hyperlink" Target="https://www.medicaldaily.com/eating-out-hurts-your-heart-health5-little-known-causes-high-blood-pressure-329006" TargetMode="External"/><Relationship Id="rId5" Type="http://schemas.openxmlformats.org/officeDocument/2006/relationships/hyperlink" Target="https://www.pymnts.com/intelligence-of-things/2018/drone-delivery-mobile-orders-flytrex-ncdot-holly-springs/" TargetMode="External"/><Relationship Id="rId10" Type="http://schemas.openxmlformats.org/officeDocument/2006/relationships/image" Target="../media/image29.jpeg"/><Relationship Id="rId4" Type="http://schemas.openxmlformats.org/officeDocument/2006/relationships/image" Target="../media/image25.jpeg"/><Relationship Id="rId9" Type="http://schemas.openxmlformats.org/officeDocument/2006/relationships/image" Target="../media/image2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hyperlink" Target="https://en.wikipedia.org/wiki/Circulatory_system#/media/File:2101_Blood_Flow_Through_the_Heart.jpg" TargetMode="External"/><Relationship Id="rId5" Type="http://schemas.openxmlformats.org/officeDocument/2006/relationships/image" Target="../media/image33.jpeg"/><Relationship Id="rId4" Type="http://schemas.openxmlformats.org/officeDocument/2006/relationships/hyperlink" Target="https://www.nature.com/scitable/ebooks/essentials-of-cell-biology-14749010/11823787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3.xml"/><Relationship Id="rId4" Type="http://schemas.openxmlformats.org/officeDocument/2006/relationships/hyperlink" Target="https://radiopaedia.org/articles/aorta?lang=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499F0200-E417-4A38-A875-36A2A6B12EFB}"/>
              </a:ext>
            </a:extLst>
          </p:cNvPr>
          <p:cNvSpPr>
            <a:spLocks noGrp="1"/>
          </p:cNvSpPr>
          <p:nvPr>
            <p:ph type="subTitle" idx="1"/>
          </p:nvPr>
        </p:nvSpPr>
        <p:spPr>
          <a:xfrm>
            <a:off x="533400" y="379716"/>
            <a:ext cx="10744200" cy="1828800"/>
          </a:xfrm>
        </p:spPr>
        <p:txBody>
          <a:bodyPr>
            <a:normAutofit fontScale="40000" lnSpcReduction="20000"/>
          </a:bodyPr>
          <a:lstStyle/>
          <a:p>
            <a:r>
              <a:rPr lang="en-US" b="1" dirty="0">
                <a:solidFill>
                  <a:schemeClr val="tx2">
                    <a:lumMod val="40000"/>
                    <a:lumOff val="60000"/>
                  </a:schemeClr>
                </a:solidFill>
                <a:effectLst>
                  <a:outerShdw blurRad="38100" dist="38100" dir="2700000" algn="tl">
                    <a:srgbClr val="000000">
                      <a:alpha val="43137"/>
                    </a:srgbClr>
                  </a:outerShdw>
                </a:effectLst>
              </a:rPr>
              <a:t>HuBMAP CCF Workshop: Kidney-Focus Discussion, </a:t>
            </a:r>
          </a:p>
          <a:p>
            <a:r>
              <a:rPr lang="en-US" b="1" dirty="0">
                <a:solidFill>
                  <a:schemeClr val="tx2">
                    <a:lumMod val="40000"/>
                    <a:lumOff val="60000"/>
                  </a:schemeClr>
                </a:solidFill>
                <a:effectLst>
                  <a:outerShdw blurRad="38100" dist="38100" dir="2700000" algn="tl">
                    <a:srgbClr val="000000">
                      <a:alpha val="43137"/>
                    </a:srgbClr>
                  </a:outerShdw>
                </a:effectLst>
              </a:rPr>
              <a:t>May 9, 2019</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In search of the human body’s Common Coordinate Framework (CCF) …</a:t>
            </a:r>
          </a:p>
          <a:p>
            <a:r>
              <a:rPr lang="en-US" sz="4500" b="1" dirty="0">
                <a:effectLst>
                  <a:outerShdw blurRad="38100" dist="38100" dir="2700000" algn="tl">
                    <a:srgbClr val="000000">
                      <a:alpha val="43137"/>
                    </a:srgbClr>
                  </a:outerShdw>
                </a:effectLst>
              </a:rPr>
              <a:t>Evaluating The Vasculature as CCF </a:t>
            </a:r>
          </a:p>
          <a:p>
            <a:r>
              <a:rPr lang="en-US" sz="4500" b="1" dirty="0">
                <a:effectLst>
                  <a:outerShdw blurRad="38100" dist="38100" dir="2700000" algn="tl">
                    <a:srgbClr val="000000">
                      <a:alpha val="43137"/>
                    </a:srgbClr>
                  </a:outerShdw>
                </a:effectLst>
              </a:rPr>
              <a:t>(Road Map for the Human Body “Google Map”?)</a:t>
            </a:r>
          </a:p>
          <a:p>
            <a:endParaRPr lang="en-US" b="1" dirty="0">
              <a:effectLst>
                <a:outerShdw blurRad="38100" dist="38100" dir="2700000" algn="tl">
                  <a:srgbClr val="000000">
                    <a:alpha val="43137"/>
                  </a:srgbClr>
                </a:outerShdw>
              </a:effectLst>
            </a:endParaRPr>
          </a:p>
          <a:p>
            <a:r>
              <a:rPr lang="en-US" sz="3400" b="1" dirty="0">
                <a:effectLst>
                  <a:outerShdw blurRad="38100" dist="38100" dir="2700000" algn="tl">
                    <a:srgbClr val="000000">
                      <a:alpha val="43137"/>
                    </a:srgbClr>
                  </a:outerShdw>
                </a:effectLst>
              </a:rPr>
              <a:t>Zorina Galis, PhD, NIH/NHLBI</a:t>
            </a:r>
          </a:p>
          <a:p>
            <a:endParaRPr lang="en-US"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F19CCF35-542A-4780-B6E3-1BAA7B451238}"/>
              </a:ext>
            </a:extLst>
          </p:cNvPr>
          <p:cNvSpPr>
            <a:spLocks noGrp="1"/>
          </p:cNvSpPr>
          <p:nvPr>
            <p:ph type="sldNum" sz="quarter" idx="4294967295"/>
          </p:nvPr>
        </p:nvSpPr>
        <p:spPr>
          <a:xfrm>
            <a:off x="0" y="6254750"/>
            <a:ext cx="779463" cy="374650"/>
          </a:xfrm>
        </p:spPr>
        <p:txBody>
          <a:bodyPr/>
          <a:lstStyle/>
          <a:p>
            <a:pPr>
              <a:defRPr/>
            </a:pPr>
            <a:fld id="{49C0EE74-1F2C-4D2D-91EC-B282DFC749DA}" type="slidenum">
              <a:rPr lang="en-US" smtClean="0">
                <a:solidFill>
                  <a:prstClr val="black"/>
                </a:solidFill>
              </a:rPr>
              <a:pPr>
                <a:defRPr/>
              </a:pPr>
              <a:t>1</a:t>
            </a:fld>
            <a:endParaRPr lang="en-US" dirty="0">
              <a:solidFill>
                <a:prstClr val="black"/>
              </a:solidFill>
            </a:endParaRPr>
          </a:p>
        </p:txBody>
      </p:sp>
      <p:pic>
        <p:nvPicPr>
          <p:cNvPr id="5" name="Content Placeholder 6">
            <a:extLst>
              <a:ext uri="{FF2B5EF4-FFF2-40B4-BE49-F238E27FC236}">
                <a16:creationId xmlns:a16="http://schemas.microsoft.com/office/drawing/2014/main" id="{D1535BC0-946F-4420-8A60-BAC8D6A925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
                    </a14:imgEffect>
                    <a14:imgEffect>
                      <a14:brightnessContrast bright="5000" contrast="-39000"/>
                    </a14:imgEffect>
                  </a14:imgLayer>
                </a14:imgProps>
              </a:ext>
              <a:ext uri="{28A0092B-C50C-407E-A947-70E740481C1C}">
                <a14:useLocalDpi xmlns:a14="http://schemas.microsoft.com/office/drawing/2010/main" val="0"/>
              </a:ext>
            </a:extLst>
          </a:blip>
          <a:stretch>
            <a:fillRect/>
          </a:stretch>
        </p:blipFill>
        <p:spPr>
          <a:xfrm>
            <a:off x="3810000" y="2127559"/>
            <a:ext cx="4419600" cy="4388534"/>
          </a:xfrm>
          <a:prstGeom prst="rect">
            <a:avLst/>
          </a:prstGeom>
          <a:ln>
            <a:solidFill>
              <a:schemeClr val="tx1"/>
            </a:solidFill>
          </a:ln>
        </p:spPr>
      </p:pic>
      <p:grpSp>
        <p:nvGrpSpPr>
          <p:cNvPr id="6" name="Group 5">
            <a:extLst>
              <a:ext uri="{FF2B5EF4-FFF2-40B4-BE49-F238E27FC236}">
                <a16:creationId xmlns:a16="http://schemas.microsoft.com/office/drawing/2014/main" id="{903DA22D-514E-407C-897D-1C4B819AEB17}"/>
              </a:ext>
            </a:extLst>
          </p:cNvPr>
          <p:cNvGrpSpPr/>
          <p:nvPr/>
        </p:nvGrpSpPr>
        <p:grpSpPr>
          <a:xfrm>
            <a:off x="7729926" y="3131909"/>
            <a:ext cx="2510466" cy="3192462"/>
            <a:chOff x="600344" y="2547092"/>
            <a:chExt cx="2847749" cy="3777180"/>
          </a:xfrm>
        </p:grpSpPr>
        <p:pic>
          <p:nvPicPr>
            <p:cNvPr id="2050" name="Picture 2" descr="Leonardo da Vinciâs iconic drawing of the âVitruvian Man,â along with the accompanying text, is sometimes called âProportions of Man.â Created around the year 1492 as a scientific study of the proportions of the male human body, his artwork probably would look different if redone today, as the âproportions of manâ (and woman) have changed over the years. (illustration by Sammie W. King)">
              <a:extLst>
                <a:ext uri="{FF2B5EF4-FFF2-40B4-BE49-F238E27FC236}">
                  <a16:creationId xmlns:a16="http://schemas.microsoft.com/office/drawing/2014/main" id="{44037E76-2198-4903-931C-B76FA8D11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344" y="2547092"/>
              <a:ext cx="2847749" cy="37771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E8C6AB7-AB36-4B6F-8E4C-0DFD7E8DC85E}"/>
                </a:ext>
              </a:extLst>
            </p:cNvPr>
            <p:cNvSpPr/>
            <p:nvPr/>
          </p:nvSpPr>
          <p:spPr>
            <a:xfrm>
              <a:off x="801737" y="5260883"/>
              <a:ext cx="2444964" cy="873955"/>
            </a:xfrm>
            <a:prstGeom prst="rect">
              <a:avLst/>
            </a:prstGeom>
          </p:spPr>
          <p:txBody>
            <a:bodyPr wrap="square">
              <a:spAutoFit/>
            </a:bodyPr>
            <a:lstStyle/>
            <a:p>
              <a:pPr algn="ctr" fontAlgn="base"/>
              <a:r>
                <a:rPr lang="en-US" sz="1400" b="1" i="1" dirty="0">
                  <a:solidFill>
                    <a:srgbClr val="FFFF00"/>
                  </a:solidFill>
                  <a:latin typeface="Orbitron"/>
                  <a:hlinkClick r:id="rId5">
                    <a:extLst>
                      <a:ext uri="{A12FA001-AC4F-418D-AE19-62706E023703}">
                        <ahyp:hlinkClr xmlns:ahyp="http://schemas.microsoft.com/office/drawing/2018/hyperlinkcolor" val="tx"/>
                      </a:ext>
                    </a:extLst>
                  </a:hlinkClick>
                </a:rPr>
                <a:t>A 'Growing' Problem - Obesity a concern for veterans, recruits and kids</a:t>
              </a:r>
              <a:endParaRPr lang="en-US" sz="1400" b="1" i="1" dirty="0">
                <a:solidFill>
                  <a:srgbClr val="FFFF00"/>
                </a:solidFill>
                <a:latin typeface="Orbitron"/>
              </a:endParaRPr>
            </a:p>
          </p:txBody>
        </p:sp>
      </p:grpSp>
      <p:grpSp>
        <p:nvGrpSpPr>
          <p:cNvPr id="11" name="Group 10">
            <a:extLst>
              <a:ext uri="{FF2B5EF4-FFF2-40B4-BE49-F238E27FC236}">
                <a16:creationId xmlns:a16="http://schemas.microsoft.com/office/drawing/2014/main" id="{1FA66C0D-4E15-4FD8-9336-38516EDC6511}"/>
              </a:ext>
            </a:extLst>
          </p:cNvPr>
          <p:cNvGrpSpPr/>
          <p:nvPr/>
        </p:nvGrpSpPr>
        <p:grpSpPr>
          <a:xfrm>
            <a:off x="1676400" y="3292018"/>
            <a:ext cx="2876550" cy="2872244"/>
            <a:chOff x="152400" y="3292018"/>
            <a:chExt cx="2876550" cy="2872244"/>
          </a:xfrm>
        </p:grpSpPr>
        <p:pic>
          <p:nvPicPr>
            <p:cNvPr id="9" name="Picture 8">
              <a:extLst>
                <a:ext uri="{FF2B5EF4-FFF2-40B4-BE49-F238E27FC236}">
                  <a16:creationId xmlns:a16="http://schemas.microsoft.com/office/drawing/2014/main" id="{200C260E-F3A8-459F-8CFA-79D8D33C549F}"/>
                </a:ext>
              </a:extLst>
            </p:cNvPr>
            <p:cNvPicPr>
              <a:picLocks noChangeAspect="1"/>
            </p:cNvPicPr>
            <p:nvPr/>
          </p:nvPicPr>
          <p:blipFill>
            <a:blip r:embed="rId6"/>
            <a:stretch>
              <a:fillRect/>
            </a:stretch>
          </p:blipFill>
          <p:spPr>
            <a:xfrm>
              <a:off x="152400" y="3292018"/>
              <a:ext cx="2876550" cy="2872244"/>
            </a:xfrm>
            <a:prstGeom prst="rect">
              <a:avLst/>
            </a:prstGeom>
            <a:ln>
              <a:solidFill>
                <a:schemeClr val="tx1"/>
              </a:solidFill>
            </a:ln>
          </p:spPr>
        </p:pic>
        <p:sp>
          <p:nvSpPr>
            <p:cNvPr id="10" name="Rectangle 9">
              <a:extLst>
                <a:ext uri="{FF2B5EF4-FFF2-40B4-BE49-F238E27FC236}">
                  <a16:creationId xmlns:a16="http://schemas.microsoft.com/office/drawing/2014/main" id="{3EA43459-D1C4-4BB8-81AB-C37C87E6980A}"/>
                </a:ext>
              </a:extLst>
            </p:cNvPr>
            <p:cNvSpPr/>
            <p:nvPr/>
          </p:nvSpPr>
          <p:spPr>
            <a:xfrm>
              <a:off x="695626" y="5828818"/>
              <a:ext cx="2171492" cy="276999"/>
            </a:xfrm>
            <a:prstGeom prst="rect">
              <a:avLst/>
            </a:prstGeom>
            <a:ln>
              <a:noFill/>
            </a:ln>
          </p:spPr>
          <p:txBody>
            <a:bodyPr wrap="none">
              <a:spAutoFit/>
            </a:bodyPr>
            <a:lstStyle/>
            <a:p>
              <a:r>
                <a:rPr lang="en-US" sz="1200" b="1" dirty="0">
                  <a:solidFill>
                    <a:srgbClr val="FFFF00"/>
                  </a:solidFill>
                </a:rPr>
                <a:t>https://www.cafepress.com</a:t>
              </a:r>
            </a:p>
          </p:txBody>
        </p:sp>
      </p:grpSp>
      <p:sp>
        <p:nvSpPr>
          <p:cNvPr id="12" name="Rectangle 11">
            <a:extLst>
              <a:ext uri="{FF2B5EF4-FFF2-40B4-BE49-F238E27FC236}">
                <a16:creationId xmlns:a16="http://schemas.microsoft.com/office/drawing/2014/main" id="{D2E7D302-DF90-485C-B655-0413062162D2}"/>
              </a:ext>
            </a:extLst>
          </p:cNvPr>
          <p:cNvSpPr/>
          <p:nvPr/>
        </p:nvSpPr>
        <p:spPr>
          <a:xfrm>
            <a:off x="2514600" y="6497139"/>
            <a:ext cx="8686800" cy="307777"/>
          </a:xfrm>
          <a:prstGeom prst="rect">
            <a:avLst/>
          </a:prstGeom>
        </p:spPr>
        <p:txBody>
          <a:bodyPr wrap="square">
            <a:spAutoFit/>
          </a:bodyPr>
          <a:lstStyle/>
          <a:p>
            <a:r>
              <a:rPr lang="en-US" altLang="en-US" sz="1400" b="1" dirty="0">
                <a:solidFill>
                  <a:srgbClr val="FF0000"/>
                </a:solidFill>
              </a:rPr>
              <a:t>Note: The opinions presented do not necessarily represent the NIH opinions</a:t>
            </a:r>
          </a:p>
        </p:txBody>
      </p:sp>
    </p:spTree>
    <p:extLst>
      <p:ext uri="{BB962C8B-B14F-4D97-AF65-F5344CB8AC3E}">
        <p14:creationId xmlns:p14="http://schemas.microsoft.com/office/powerpoint/2010/main" val="92623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18" name="Line 34"/>
          <p:cNvSpPr>
            <a:spLocks noChangeShapeType="1"/>
          </p:cNvSpPr>
          <p:nvPr/>
        </p:nvSpPr>
        <p:spPr bwMode="auto">
          <a:xfrm>
            <a:off x="4757739" y="6354763"/>
            <a:ext cx="7635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1" name="Text Box 6"/>
          <p:cNvSpPr txBox="1">
            <a:spLocks noChangeArrowheads="1"/>
          </p:cNvSpPr>
          <p:nvPr/>
        </p:nvSpPr>
        <p:spPr bwMode="auto">
          <a:xfrm>
            <a:off x="101664" y="1720201"/>
            <a:ext cx="4325859" cy="52322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800" dirty="0">
                <a:solidFill>
                  <a:schemeClr val="bg1"/>
                </a:solidFill>
                <a:latin typeface="Arial" pitchFamily="34" charset="0"/>
              </a:rPr>
              <a:t>“</a:t>
            </a:r>
            <a:r>
              <a:rPr lang="en-US" altLang="en-US" sz="2800" i="1" dirty="0">
                <a:solidFill>
                  <a:schemeClr val="bg1"/>
                </a:solidFill>
                <a:latin typeface="Arial" pitchFamily="34" charset="0"/>
              </a:rPr>
              <a:t>Continuous</a:t>
            </a:r>
            <a:r>
              <a:rPr lang="en-US" altLang="en-US" sz="2800" dirty="0">
                <a:solidFill>
                  <a:schemeClr val="bg1"/>
                </a:solidFill>
                <a:latin typeface="Arial" pitchFamily="34" charset="0"/>
              </a:rPr>
              <a:t> </a:t>
            </a:r>
            <a:r>
              <a:rPr lang="en-US" altLang="en-US" sz="2800" i="1" dirty="0">
                <a:solidFill>
                  <a:schemeClr val="bg1"/>
                </a:solidFill>
                <a:latin typeface="Arial" pitchFamily="34" charset="0"/>
              </a:rPr>
              <a:t>EC</a:t>
            </a:r>
            <a:r>
              <a:rPr lang="en-US" altLang="en-US" sz="2800" dirty="0">
                <a:solidFill>
                  <a:schemeClr val="bg1"/>
                </a:solidFill>
                <a:latin typeface="Arial" pitchFamily="34" charset="0"/>
              </a:rPr>
              <a:t>“ (Muscle)</a:t>
            </a:r>
          </a:p>
        </p:txBody>
      </p:sp>
      <p:sp>
        <p:nvSpPr>
          <p:cNvPr id="35" name="Text Box 9"/>
          <p:cNvSpPr txBox="1">
            <a:spLocks noChangeArrowheads="1"/>
          </p:cNvSpPr>
          <p:nvPr/>
        </p:nvSpPr>
        <p:spPr bwMode="auto">
          <a:xfrm>
            <a:off x="4485803" y="1695131"/>
            <a:ext cx="4482317" cy="52322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bg1"/>
                </a:solidFill>
                <a:latin typeface="Arial" pitchFamily="34" charset="0"/>
              </a:rPr>
              <a:t>“</a:t>
            </a:r>
            <a:r>
              <a:rPr lang="en-US" altLang="en-US" sz="2800" i="1" dirty="0">
                <a:solidFill>
                  <a:schemeClr val="bg1"/>
                </a:solidFill>
                <a:latin typeface="Arial" pitchFamily="34" charset="0"/>
              </a:rPr>
              <a:t>Discontinuous EC</a:t>
            </a:r>
            <a:r>
              <a:rPr lang="en-US" altLang="en-US" sz="2800" dirty="0">
                <a:solidFill>
                  <a:schemeClr val="bg1"/>
                </a:solidFill>
                <a:latin typeface="Arial" pitchFamily="34" charset="0"/>
              </a:rPr>
              <a:t>” (Liver)</a:t>
            </a:r>
          </a:p>
        </p:txBody>
      </p:sp>
      <p:sp>
        <p:nvSpPr>
          <p:cNvPr id="11" name="Rectangle 10"/>
          <p:cNvSpPr/>
          <p:nvPr/>
        </p:nvSpPr>
        <p:spPr>
          <a:xfrm>
            <a:off x="259628" y="130656"/>
            <a:ext cx="11672743" cy="892552"/>
          </a:xfrm>
          <a:prstGeom prst="rect">
            <a:avLst/>
          </a:prstGeom>
        </p:spPr>
        <p:txBody>
          <a:bodyPr wrap="square">
            <a:spAutoFit/>
          </a:bodyPr>
          <a:lstStyle/>
          <a:p>
            <a:pPr algn="ctr"/>
            <a:r>
              <a:rPr lang="en-US" altLang="en-US" sz="2800" b="1" dirty="0">
                <a:solidFill>
                  <a:schemeClr val="bg1"/>
                </a:solidFill>
                <a:effectLst>
                  <a:outerShdw blurRad="38100" dist="38100" dir="2700000" algn="tl">
                    <a:srgbClr val="000000"/>
                  </a:outerShdw>
                </a:effectLst>
                <a:latin typeface="Arial" pitchFamily="34" charset="0"/>
              </a:rPr>
              <a:t>Microscale: Vascular – Tissue Interactions at Single Cell Level </a:t>
            </a:r>
          </a:p>
          <a:p>
            <a:pPr algn="ctr"/>
            <a:r>
              <a:rPr lang="en-US" altLang="en-US" sz="2400" b="1" dirty="0">
                <a:solidFill>
                  <a:schemeClr val="bg1"/>
                </a:solidFill>
                <a:effectLst>
                  <a:outerShdw blurRad="38100" dist="38100" dir="2700000" algn="tl">
                    <a:srgbClr val="000000"/>
                  </a:outerShdw>
                </a:effectLst>
                <a:latin typeface="Arial" pitchFamily="34" charset="0"/>
              </a:rPr>
              <a:t>EC Unifying Principle (in all tissues) with Local Structural/Functional Diversity</a:t>
            </a:r>
          </a:p>
        </p:txBody>
      </p:sp>
      <p:pic>
        <p:nvPicPr>
          <p:cNvPr id="44" name="Picture 2" descr="C:\Users\galiszs\Pictures\discontious EC.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72" t="929" r="25374" b="5099"/>
          <a:stretch/>
        </p:blipFill>
        <p:spPr bwMode="auto">
          <a:xfrm>
            <a:off x="4541388" y="2213941"/>
            <a:ext cx="4403771" cy="40652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8" name="Picture 3" descr="C:\Users\galiszs\Pictures\continous E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80" t="4762" r="-1" b="8334"/>
          <a:stretch/>
        </p:blipFill>
        <p:spPr bwMode="auto">
          <a:xfrm>
            <a:off x="175729" y="2242963"/>
            <a:ext cx="4177730" cy="4086924"/>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p:cNvGrpSpPr/>
          <p:nvPr/>
        </p:nvGrpSpPr>
        <p:grpSpPr>
          <a:xfrm>
            <a:off x="8991600" y="2083076"/>
            <a:ext cx="2804690" cy="2691848"/>
            <a:chOff x="2362455" y="495464"/>
            <a:chExt cx="4410169" cy="6053189"/>
          </a:xfrm>
        </p:grpSpPr>
        <p:grpSp>
          <p:nvGrpSpPr>
            <p:cNvPr id="50" name="Group 5"/>
            <p:cNvGrpSpPr>
              <a:grpSpLocks/>
            </p:cNvGrpSpPr>
            <p:nvPr/>
          </p:nvGrpSpPr>
          <p:grpSpPr bwMode="auto">
            <a:xfrm>
              <a:off x="2362455" y="495464"/>
              <a:ext cx="4378324" cy="6053189"/>
              <a:chOff x="1302846" y="393604"/>
              <a:chExt cx="4378324" cy="6051550"/>
            </a:xfrm>
            <a:solidFill>
              <a:schemeClr val="tx1"/>
            </a:solidFill>
          </p:grpSpPr>
          <p:pic>
            <p:nvPicPr>
              <p:cNvPr id="52" name="Picture 3"/>
              <p:cNvPicPr>
                <a:picLocks noChangeAspect="1"/>
              </p:cNvPicPr>
              <p:nvPr/>
            </p:nvPicPr>
            <p:blipFill>
              <a:blip r:embed="rId4">
                <a:extLst>
                  <a:ext uri="{28A0092B-C50C-407E-A947-70E740481C1C}">
                    <a14:useLocalDpi xmlns:a14="http://schemas.microsoft.com/office/drawing/2010/main" val="0"/>
                  </a:ext>
                </a:extLst>
              </a:blip>
              <a:srcRect r="21574" b="5447"/>
              <a:stretch>
                <a:fillRect/>
              </a:stretch>
            </p:blipFill>
            <p:spPr bwMode="auto">
              <a:xfrm>
                <a:off x="1302846" y="393604"/>
                <a:ext cx="4378324" cy="6051550"/>
              </a:xfrm>
              <a:prstGeom prst="rect">
                <a:avLst/>
              </a:prstGeom>
              <a:grpFill/>
              <a:ln w="28575">
                <a:solidFill>
                  <a:srgbClr val="000000"/>
                </a:solidFill>
                <a:miter lim="800000"/>
                <a:headEnd/>
                <a:tailEnd/>
              </a:ln>
              <a:extLst/>
            </p:spPr>
          </p:pic>
          <p:sp>
            <p:nvSpPr>
              <p:cNvPr id="54" name="TextBox 5"/>
              <p:cNvSpPr txBox="1">
                <a:spLocks noChangeArrowheads="1"/>
              </p:cNvSpPr>
              <p:nvPr/>
            </p:nvSpPr>
            <p:spPr bwMode="auto">
              <a:xfrm>
                <a:off x="2561665" y="5717516"/>
                <a:ext cx="3054890" cy="691914"/>
              </a:xfrm>
              <a:prstGeom prst="rect">
                <a:avLst/>
              </a:prstGeom>
              <a:grpFill/>
              <a:ln w="28575">
                <a:solidFill>
                  <a:srgbClr val="000000"/>
                </a:solidFill>
                <a:miter lim="800000"/>
                <a:headEnd/>
                <a:tailEnd/>
              </a:ln>
              <a:extLst/>
            </p:spPr>
            <p:txBody>
              <a:bodyPr wrap="square">
                <a:spAutoFit/>
              </a:bodyPr>
              <a:lstStyle>
                <a:lvl1pPr defTabSz="457200">
                  <a:spcBef>
                    <a:spcPct val="20000"/>
                  </a:spcBef>
                  <a:buChar char="•"/>
                  <a:defRPr sz="3200">
                    <a:solidFill>
                      <a:schemeClr val="tx1"/>
                    </a:solidFill>
                    <a:latin typeface="Arial" charset="0"/>
                    <a:ea typeface="ＭＳ Ｐゴシック" charset="-128"/>
                  </a:defRPr>
                </a:lvl1pPr>
                <a:lvl2pPr marL="37931725" indent="-37474525" defTabSz="457200">
                  <a:spcBef>
                    <a:spcPct val="20000"/>
                  </a:spcBef>
                  <a:buChar char="–"/>
                  <a:defRPr sz="2800">
                    <a:solidFill>
                      <a:schemeClr val="tx1"/>
                    </a:solidFill>
                    <a:latin typeface="Arial" charset="0"/>
                    <a:ea typeface="ＭＳ Ｐゴシック" charset="-128"/>
                  </a:defRPr>
                </a:lvl2pPr>
                <a:lvl3pPr marL="1143000" indent="-228600" defTabSz="457200">
                  <a:spcBef>
                    <a:spcPct val="20000"/>
                  </a:spcBef>
                  <a:buChar char="•"/>
                  <a:defRPr sz="2400">
                    <a:solidFill>
                      <a:schemeClr val="tx1"/>
                    </a:solidFill>
                    <a:latin typeface="Arial" charset="0"/>
                    <a:ea typeface="ＭＳ Ｐゴシック" charset="-128"/>
                  </a:defRPr>
                </a:lvl3pPr>
                <a:lvl4pPr marL="1600200" indent="-228600" defTabSz="457200">
                  <a:spcBef>
                    <a:spcPct val="20000"/>
                  </a:spcBef>
                  <a:buChar char="–"/>
                  <a:defRPr sz="2000">
                    <a:solidFill>
                      <a:schemeClr val="tx1"/>
                    </a:solidFill>
                    <a:latin typeface="Arial" charset="0"/>
                    <a:ea typeface="ＭＳ Ｐゴシック" charset="-128"/>
                  </a:defRPr>
                </a:lvl4pPr>
                <a:lvl5pPr marL="2057400" indent="-228600" defTabSz="457200">
                  <a:spcBef>
                    <a:spcPct val="20000"/>
                  </a:spcBef>
                  <a:buChar char="»"/>
                  <a:defRPr sz="2000">
                    <a:solidFill>
                      <a:schemeClr val="tx1"/>
                    </a:solidFill>
                    <a:latin typeface="Arial" charset="0"/>
                    <a:ea typeface="ＭＳ Ｐゴシック" charset="-128"/>
                  </a:defRPr>
                </a:lvl5pPr>
                <a:lvl6pPr marL="2514600" indent="-228600" defTabSz="457200" eaLnBrk="0" fontAlgn="base" hangingPunct="0">
                  <a:spcBef>
                    <a:spcPct val="20000"/>
                  </a:spcBef>
                  <a:spcAft>
                    <a:spcPct val="0"/>
                  </a:spcAft>
                  <a:buChar char="»"/>
                  <a:defRPr sz="2000">
                    <a:solidFill>
                      <a:schemeClr val="tx1"/>
                    </a:solidFill>
                    <a:latin typeface="Arial" charset="0"/>
                    <a:ea typeface="ＭＳ Ｐゴシック" charset="-128"/>
                  </a:defRPr>
                </a:lvl6pPr>
                <a:lvl7pPr marL="2971800" indent="-228600" defTabSz="457200" eaLnBrk="0" fontAlgn="base" hangingPunct="0">
                  <a:spcBef>
                    <a:spcPct val="20000"/>
                  </a:spcBef>
                  <a:spcAft>
                    <a:spcPct val="0"/>
                  </a:spcAft>
                  <a:buChar char="»"/>
                  <a:defRPr sz="2000">
                    <a:solidFill>
                      <a:schemeClr val="tx1"/>
                    </a:solidFill>
                    <a:latin typeface="Arial" charset="0"/>
                    <a:ea typeface="ＭＳ Ｐゴシック" charset="-128"/>
                  </a:defRPr>
                </a:lvl7pPr>
                <a:lvl8pPr marL="3429000" indent="-228600" defTabSz="457200" eaLnBrk="0" fontAlgn="base" hangingPunct="0">
                  <a:spcBef>
                    <a:spcPct val="20000"/>
                  </a:spcBef>
                  <a:spcAft>
                    <a:spcPct val="0"/>
                  </a:spcAft>
                  <a:buChar char="»"/>
                  <a:defRPr sz="2000">
                    <a:solidFill>
                      <a:schemeClr val="tx1"/>
                    </a:solidFill>
                    <a:latin typeface="Arial" charset="0"/>
                    <a:ea typeface="ＭＳ Ｐゴシック" charset="-128"/>
                  </a:defRPr>
                </a:lvl8pPr>
                <a:lvl9pPr marL="3886200" indent="-228600" defTabSz="457200" eaLnBrk="0" fontAlgn="base" hangingPunct="0">
                  <a:spcBef>
                    <a:spcPct val="20000"/>
                  </a:spcBef>
                  <a:spcAft>
                    <a:spcPct val="0"/>
                  </a:spcAft>
                  <a:buChar char="»"/>
                  <a:defRPr sz="2000">
                    <a:solidFill>
                      <a:schemeClr val="tx1"/>
                    </a:solidFill>
                    <a:latin typeface="Arial" charset="0"/>
                    <a:ea typeface="ＭＳ Ｐゴシック" charset="-128"/>
                  </a:defRPr>
                </a:lvl9pPr>
              </a:lstStyle>
              <a:p>
                <a:pPr eaLnBrk="1" hangingPunct="1">
                  <a:spcBef>
                    <a:spcPct val="0"/>
                  </a:spcBef>
                  <a:buFontTx/>
                  <a:buNone/>
                </a:pPr>
                <a:r>
                  <a:rPr lang="en-US" altLang="en-US" sz="1400" dirty="0">
                    <a:solidFill>
                      <a:schemeClr val="bg1"/>
                    </a:solidFill>
                    <a:latin typeface="Calibri" charset="0"/>
                  </a:rPr>
                  <a:t>Brain     Heart   Kidney</a:t>
                </a:r>
              </a:p>
            </p:txBody>
          </p:sp>
          <p:cxnSp>
            <p:nvCxnSpPr>
              <p:cNvPr id="56" name="Straight Connector 55"/>
              <p:cNvCxnSpPr/>
              <p:nvPr/>
            </p:nvCxnSpPr>
            <p:spPr bwMode="auto">
              <a:xfrm>
                <a:off x="1791493" y="6325908"/>
                <a:ext cx="877888" cy="0"/>
              </a:xfrm>
              <a:prstGeom prst="line">
                <a:avLst/>
              </a:prstGeom>
              <a:grpFill/>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bwMode="auto">
              <a:xfrm>
                <a:off x="2815431" y="6325908"/>
                <a:ext cx="877887" cy="0"/>
              </a:xfrm>
              <a:prstGeom prst="line">
                <a:avLst/>
              </a:prstGeom>
              <a:grpFill/>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bwMode="auto">
              <a:xfrm>
                <a:off x="3877468" y="6325908"/>
                <a:ext cx="877888" cy="0"/>
              </a:xfrm>
              <a:prstGeom prst="line">
                <a:avLst/>
              </a:prstGeom>
              <a:grpFill/>
              <a:ln w="2857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1" name="Rectangle 50"/>
            <p:cNvSpPr/>
            <p:nvPr/>
          </p:nvSpPr>
          <p:spPr>
            <a:xfrm>
              <a:off x="2362455" y="495464"/>
              <a:ext cx="4410169" cy="2976032"/>
            </a:xfrm>
            <a:prstGeom prst="rect">
              <a:avLst/>
            </a:prstGeom>
            <a:solidFill>
              <a:schemeClr val="tx1"/>
            </a:solidFill>
          </p:spPr>
          <p:txBody>
            <a:bodyPr wrap="square">
              <a:spAutoFit/>
            </a:bodyPr>
            <a:lstStyle/>
            <a:p>
              <a:pPr algn="ctr">
                <a:spcBef>
                  <a:spcPct val="0"/>
                </a:spcBef>
                <a:buFontTx/>
                <a:buNone/>
              </a:pPr>
              <a:r>
                <a:rPr lang="en-US" altLang="en-US" sz="2400" b="1" dirty="0">
                  <a:solidFill>
                    <a:srgbClr val="FFFF00"/>
                  </a:solidFill>
                </a:rPr>
                <a:t>Molecular level</a:t>
              </a:r>
              <a:r>
                <a:rPr lang="en-US" altLang="en-US" sz="2400" b="1" dirty="0">
                  <a:solidFill>
                    <a:schemeClr val="bg1"/>
                  </a:solidFill>
                </a:rPr>
                <a:t>: </a:t>
              </a:r>
            </a:p>
            <a:p>
              <a:pPr algn="ctr">
                <a:spcBef>
                  <a:spcPct val="0"/>
                </a:spcBef>
                <a:buFontTx/>
                <a:buNone/>
              </a:pPr>
              <a:r>
                <a:rPr lang="en-US" altLang="en-US" sz="1600" b="1" dirty="0">
                  <a:solidFill>
                    <a:schemeClr val="bg1"/>
                  </a:solidFill>
                </a:rPr>
                <a:t>Organ-specific diversity of endothelium </a:t>
              </a:r>
            </a:p>
            <a:p>
              <a:pPr algn="ctr">
                <a:spcBef>
                  <a:spcPct val="0"/>
                </a:spcBef>
                <a:buFontTx/>
                <a:buNone/>
              </a:pPr>
              <a:r>
                <a:rPr lang="en-US" altLang="en-US" sz="1100" b="1" dirty="0">
                  <a:solidFill>
                    <a:schemeClr val="bg1"/>
                  </a:solidFill>
                </a:rPr>
                <a:t>Heat Map </a:t>
              </a:r>
              <a:r>
                <a:rPr lang="en-US" altLang="en-US" sz="1000" b="1" dirty="0">
                  <a:solidFill>
                    <a:schemeClr val="bg1"/>
                  </a:solidFill>
                </a:rPr>
                <a:t>expression</a:t>
              </a:r>
              <a:r>
                <a:rPr lang="en-US" altLang="en-US" sz="1100" b="1" dirty="0">
                  <a:solidFill>
                    <a:schemeClr val="bg1"/>
                  </a:solidFill>
                </a:rPr>
                <a:t> of organ-specific endothelial genes  (Dr. Eng H. Lo)</a:t>
              </a:r>
              <a:endParaRPr lang="en-US" sz="1100" b="1" dirty="0">
                <a:solidFill>
                  <a:schemeClr val="bg1"/>
                </a:solidFill>
              </a:endParaRPr>
            </a:p>
          </p:txBody>
        </p:sp>
      </p:grpSp>
      <p:sp>
        <p:nvSpPr>
          <p:cNvPr id="4" name="TextBox 3"/>
          <p:cNvSpPr txBox="1"/>
          <p:nvPr/>
        </p:nvSpPr>
        <p:spPr>
          <a:xfrm>
            <a:off x="3390156" y="2235586"/>
            <a:ext cx="2450592" cy="523220"/>
          </a:xfrm>
          <a:prstGeom prst="rect">
            <a:avLst/>
          </a:prstGeom>
          <a:solidFill>
            <a:schemeClr val="tx1"/>
          </a:solidFill>
        </p:spPr>
        <p:txBody>
          <a:bodyPr wrap="square" rtlCol="0">
            <a:spAutoFit/>
          </a:bodyPr>
          <a:lstStyle/>
          <a:p>
            <a:r>
              <a:rPr lang="en-US" sz="2800" b="1" dirty="0">
                <a:solidFill>
                  <a:srgbClr val="FFFF00"/>
                </a:solidFill>
                <a:effectLst>
                  <a:outerShdw blurRad="38100" dist="38100" dir="2700000" algn="tl">
                    <a:srgbClr val="000000">
                      <a:alpha val="43137"/>
                    </a:srgbClr>
                  </a:outerShdw>
                </a:effectLst>
              </a:rPr>
              <a:t>Cellular level</a:t>
            </a:r>
          </a:p>
        </p:txBody>
      </p:sp>
      <p:sp>
        <p:nvSpPr>
          <p:cNvPr id="34" name="Rectangle 33">
            <a:extLst>
              <a:ext uri="{FF2B5EF4-FFF2-40B4-BE49-F238E27FC236}">
                <a16:creationId xmlns:a16="http://schemas.microsoft.com/office/drawing/2014/main" id="{93E99737-3B9B-4D64-AA5D-96952F822DFD}"/>
              </a:ext>
            </a:extLst>
          </p:cNvPr>
          <p:cNvSpPr/>
          <p:nvPr/>
        </p:nvSpPr>
        <p:spPr>
          <a:xfrm>
            <a:off x="533400" y="1153232"/>
            <a:ext cx="11262890" cy="400110"/>
          </a:xfrm>
          <a:prstGeom prst="rect">
            <a:avLst/>
          </a:prstGeom>
        </p:spPr>
        <p:txBody>
          <a:bodyPr wrap="square">
            <a:spAutoFit/>
          </a:bodyPr>
          <a:lstStyle/>
          <a:p>
            <a:r>
              <a:rPr lang="en-US" sz="2000" b="1" dirty="0"/>
              <a:t>Local/Organ Variations of Capillaries (the smallest blood vessels = single cell layer thick)</a:t>
            </a:r>
          </a:p>
        </p:txBody>
      </p:sp>
      <p:sp>
        <p:nvSpPr>
          <p:cNvPr id="2" name="TextBox 1">
            <a:extLst>
              <a:ext uri="{FF2B5EF4-FFF2-40B4-BE49-F238E27FC236}">
                <a16:creationId xmlns:a16="http://schemas.microsoft.com/office/drawing/2014/main" id="{B2A0CA01-0646-4F74-AA10-7D4784BE27F0}"/>
              </a:ext>
            </a:extLst>
          </p:cNvPr>
          <p:cNvSpPr txBox="1"/>
          <p:nvPr/>
        </p:nvSpPr>
        <p:spPr>
          <a:xfrm>
            <a:off x="2178651" y="3494876"/>
            <a:ext cx="1752600" cy="369332"/>
          </a:xfrm>
          <a:prstGeom prst="rect">
            <a:avLst/>
          </a:prstGeom>
          <a:noFill/>
        </p:spPr>
        <p:txBody>
          <a:bodyPr wrap="square" rtlCol="0">
            <a:spAutoFit/>
          </a:bodyPr>
          <a:lstStyle/>
          <a:p>
            <a:r>
              <a:rPr lang="en-US" b="1" dirty="0"/>
              <a:t>EC Nucleus</a:t>
            </a:r>
          </a:p>
        </p:txBody>
      </p:sp>
    </p:spTree>
    <p:extLst>
      <p:ext uri="{BB962C8B-B14F-4D97-AF65-F5344CB8AC3E}">
        <p14:creationId xmlns:p14="http://schemas.microsoft.com/office/powerpoint/2010/main" val="380023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89D4-D541-4DD2-9647-7D282A93848B}"/>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Vascular Single Cell Level Integration in Tissues</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Example: The Brain Neurovascular Unit</a:t>
            </a:r>
          </a:p>
        </p:txBody>
      </p:sp>
      <p:sp>
        <p:nvSpPr>
          <p:cNvPr id="3" name="Slide Number Placeholder 2">
            <a:extLst>
              <a:ext uri="{FF2B5EF4-FFF2-40B4-BE49-F238E27FC236}">
                <a16:creationId xmlns:a16="http://schemas.microsoft.com/office/drawing/2014/main" id="{EACAFE71-892C-4CC6-B5F5-AF27CD417388}"/>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11</a:t>
            </a:fld>
            <a:endParaRPr lang="en-US" dirty="0">
              <a:solidFill>
                <a:prstClr val="black"/>
              </a:solidFill>
            </a:endParaRPr>
          </a:p>
        </p:txBody>
      </p:sp>
      <p:pic>
        <p:nvPicPr>
          <p:cNvPr id="4" name="Picture 3">
            <a:extLst>
              <a:ext uri="{FF2B5EF4-FFF2-40B4-BE49-F238E27FC236}">
                <a16:creationId xmlns:a16="http://schemas.microsoft.com/office/drawing/2014/main" id="{0943C7E7-067E-427B-A53C-D0A2C0070C83}"/>
              </a:ext>
            </a:extLst>
          </p:cNvPr>
          <p:cNvPicPr>
            <a:picLocks noChangeAspect="1"/>
          </p:cNvPicPr>
          <p:nvPr/>
        </p:nvPicPr>
        <p:blipFill rotWithShape="1">
          <a:blip r:embed="rId2"/>
          <a:srcRect r="239" b="2688"/>
          <a:stretch/>
        </p:blipFill>
        <p:spPr>
          <a:xfrm>
            <a:off x="221976" y="1653063"/>
            <a:ext cx="5957888" cy="3448050"/>
          </a:xfrm>
          <a:prstGeom prst="rect">
            <a:avLst/>
          </a:prstGeom>
        </p:spPr>
      </p:pic>
      <p:sp>
        <p:nvSpPr>
          <p:cNvPr id="5" name="TextBox 4">
            <a:extLst>
              <a:ext uri="{FF2B5EF4-FFF2-40B4-BE49-F238E27FC236}">
                <a16:creationId xmlns:a16="http://schemas.microsoft.com/office/drawing/2014/main" id="{C9D62981-73FE-40F1-B940-8538B086A276}"/>
              </a:ext>
            </a:extLst>
          </p:cNvPr>
          <p:cNvSpPr txBox="1"/>
          <p:nvPr/>
        </p:nvSpPr>
        <p:spPr>
          <a:xfrm>
            <a:off x="151559" y="1191398"/>
            <a:ext cx="5638800" cy="461665"/>
          </a:xfrm>
          <a:prstGeom prst="rect">
            <a:avLst/>
          </a:prstGeom>
          <a:noFill/>
        </p:spPr>
        <p:txBody>
          <a:bodyPr wrap="square" rtlCol="0">
            <a:spAutoFit/>
          </a:bodyPr>
          <a:lstStyle/>
          <a:p>
            <a:r>
              <a:rPr lang="en-US" sz="1200" dirty="0"/>
              <a:t>The Translational Significance of the Neurovascular Unit: A Mini-Review, McConnell et al, 2016 JCI</a:t>
            </a:r>
          </a:p>
        </p:txBody>
      </p:sp>
      <p:sp>
        <p:nvSpPr>
          <p:cNvPr id="6" name="Arrow: Right 5">
            <a:extLst>
              <a:ext uri="{FF2B5EF4-FFF2-40B4-BE49-F238E27FC236}">
                <a16:creationId xmlns:a16="http://schemas.microsoft.com/office/drawing/2014/main" id="{8EF381EB-AB8D-4F02-B804-543129FBACB4}"/>
              </a:ext>
            </a:extLst>
          </p:cNvPr>
          <p:cNvSpPr/>
          <p:nvPr/>
        </p:nvSpPr>
        <p:spPr>
          <a:xfrm rot="16200000">
            <a:off x="2751254" y="5016730"/>
            <a:ext cx="450897" cy="3076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3FBA3AB-96B1-4716-BD25-9515C6ACEA20}"/>
              </a:ext>
            </a:extLst>
          </p:cNvPr>
          <p:cNvSpPr txBox="1"/>
          <p:nvPr/>
        </p:nvSpPr>
        <p:spPr>
          <a:xfrm>
            <a:off x="105079" y="5369382"/>
            <a:ext cx="6183248" cy="707886"/>
          </a:xfrm>
          <a:prstGeom prst="rect">
            <a:avLst/>
          </a:prstGeom>
          <a:noFill/>
        </p:spPr>
        <p:txBody>
          <a:bodyPr wrap="square" rtlCol="0">
            <a:spAutoFit/>
          </a:bodyPr>
          <a:lstStyle/>
          <a:p>
            <a:r>
              <a:rPr lang="en-US" sz="2000" b="1" dirty="0"/>
              <a:t>A single endothelial cell = blood vessel (capillary) is at the center of the neurovascular unit</a:t>
            </a:r>
          </a:p>
        </p:txBody>
      </p:sp>
      <p:grpSp>
        <p:nvGrpSpPr>
          <p:cNvPr id="31" name="Group 30">
            <a:extLst>
              <a:ext uri="{FF2B5EF4-FFF2-40B4-BE49-F238E27FC236}">
                <a16:creationId xmlns:a16="http://schemas.microsoft.com/office/drawing/2014/main" id="{EC172AB2-2071-4B75-B01F-2C8C70F93EDA}"/>
              </a:ext>
            </a:extLst>
          </p:cNvPr>
          <p:cNvGrpSpPr/>
          <p:nvPr/>
        </p:nvGrpSpPr>
        <p:grpSpPr>
          <a:xfrm>
            <a:off x="6458731" y="1180897"/>
            <a:ext cx="5301175" cy="4893961"/>
            <a:chOff x="6458731" y="1180897"/>
            <a:chExt cx="5301175" cy="4893961"/>
          </a:xfrm>
        </p:grpSpPr>
        <p:grpSp>
          <p:nvGrpSpPr>
            <p:cNvPr id="8" name="Group 7">
              <a:extLst>
                <a:ext uri="{FF2B5EF4-FFF2-40B4-BE49-F238E27FC236}">
                  <a16:creationId xmlns:a16="http://schemas.microsoft.com/office/drawing/2014/main" id="{06E4B296-120A-4D17-BB3B-72B218C9531E}"/>
                </a:ext>
              </a:extLst>
            </p:cNvPr>
            <p:cNvGrpSpPr/>
            <p:nvPr/>
          </p:nvGrpSpPr>
          <p:grpSpPr>
            <a:xfrm>
              <a:off x="6489749" y="1828800"/>
              <a:ext cx="5143500" cy="3763821"/>
              <a:chOff x="1879599" y="1798539"/>
              <a:chExt cx="5143500" cy="3763821"/>
            </a:xfrm>
          </p:grpSpPr>
          <p:pic>
            <p:nvPicPr>
              <p:cNvPr id="9" name="Picture 2" descr="https://d2ufo47lrtsv5s.cloudfront.net/content/sci/early/2018/06/20/science.aat5691/F4.large.jpg?width=800&amp;height=600&amp;carousel=1">
                <a:extLst>
                  <a:ext uri="{FF2B5EF4-FFF2-40B4-BE49-F238E27FC236}">
                    <a16:creationId xmlns:a16="http://schemas.microsoft.com/office/drawing/2014/main" id="{03023AC5-8AF4-4A7C-BD5D-A14541CE300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039" b="40179"/>
              <a:stretch/>
            </p:blipFill>
            <p:spPr bwMode="auto">
              <a:xfrm>
                <a:off x="1879599" y="1798539"/>
                <a:ext cx="5143500" cy="3763821"/>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7CFA2F2C-9595-45DC-A9C0-8047077D9CDB}"/>
                  </a:ext>
                </a:extLst>
              </p:cNvPr>
              <p:cNvSpPr/>
              <p:nvPr/>
            </p:nvSpPr>
            <p:spPr>
              <a:xfrm>
                <a:off x="3270379" y="5155520"/>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1" name="Oval 10">
                <a:extLst>
                  <a:ext uri="{FF2B5EF4-FFF2-40B4-BE49-F238E27FC236}">
                    <a16:creationId xmlns:a16="http://schemas.microsoft.com/office/drawing/2014/main" id="{F2A5C11C-87C6-4190-86A9-993A947F726E}"/>
                  </a:ext>
                </a:extLst>
              </p:cNvPr>
              <p:cNvSpPr/>
              <p:nvPr/>
            </p:nvSpPr>
            <p:spPr>
              <a:xfrm>
                <a:off x="4055623" y="4981926"/>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AF92E939-74E5-44AD-A27A-E67EB4010D00}"/>
                  </a:ext>
                </a:extLst>
              </p:cNvPr>
              <p:cNvSpPr/>
              <p:nvPr/>
            </p:nvSpPr>
            <p:spPr>
              <a:xfrm>
                <a:off x="3882789" y="4997323"/>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632FFF05-E951-41F8-AA09-E854740C778C}"/>
                  </a:ext>
                </a:extLst>
              </p:cNvPr>
              <p:cNvSpPr/>
              <p:nvPr/>
            </p:nvSpPr>
            <p:spPr>
              <a:xfrm>
                <a:off x="4142040" y="5155520"/>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4" name="Oval 13">
                <a:extLst>
                  <a:ext uri="{FF2B5EF4-FFF2-40B4-BE49-F238E27FC236}">
                    <a16:creationId xmlns:a16="http://schemas.microsoft.com/office/drawing/2014/main" id="{B8E2B398-7A40-4E9C-A72D-93A0A6FD7D39}"/>
                  </a:ext>
                </a:extLst>
              </p:cNvPr>
              <p:cNvSpPr/>
              <p:nvPr/>
            </p:nvSpPr>
            <p:spPr>
              <a:xfrm>
                <a:off x="4113738" y="4696518"/>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 name="Oval 14">
                <a:extLst>
                  <a:ext uri="{FF2B5EF4-FFF2-40B4-BE49-F238E27FC236}">
                    <a16:creationId xmlns:a16="http://schemas.microsoft.com/office/drawing/2014/main" id="{307412A2-1160-462C-BEEF-27BA819AE8F8}"/>
                  </a:ext>
                </a:extLst>
              </p:cNvPr>
              <p:cNvSpPr/>
              <p:nvPr/>
            </p:nvSpPr>
            <p:spPr>
              <a:xfrm>
                <a:off x="2895956" y="4579224"/>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9290B9AB-6D7F-43B4-9831-3F5D36A44944}"/>
                  </a:ext>
                </a:extLst>
              </p:cNvPr>
              <p:cNvSpPr/>
              <p:nvPr/>
            </p:nvSpPr>
            <p:spPr>
              <a:xfrm>
                <a:off x="2809539" y="3944460"/>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346F5639-682C-40F0-99FE-622AD2FC56FD}"/>
                  </a:ext>
                </a:extLst>
              </p:cNvPr>
              <p:cNvSpPr/>
              <p:nvPr/>
            </p:nvSpPr>
            <p:spPr>
              <a:xfrm>
                <a:off x="3071679" y="3944460"/>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6C780E5C-A40F-4F6E-85CC-E00C0D9C42F7}"/>
                  </a:ext>
                </a:extLst>
              </p:cNvPr>
              <p:cNvSpPr/>
              <p:nvPr/>
            </p:nvSpPr>
            <p:spPr>
              <a:xfrm>
                <a:off x="2338448" y="5073994"/>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9" name="Oval 18">
                <a:extLst>
                  <a:ext uri="{FF2B5EF4-FFF2-40B4-BE49-F238E27FC236}">
                    <a16:creationId xmlns:a16="http://schemas.microsoft.com/office/drawing/2014/main" id="{879FC6E6-FB4A-4C60-97C9-F8C03FF21E5E}"/>
                  </a:ext>
                </a:extLst>
              </p:cNvPr>
              <p:cNvSpPr/>
              <p:nvPr/>
            </p:nvSpPr>
            <p:spPr>
              <a:xfrm>
                <a:off x="2078970" y="3905370"/>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0" name="Oval 19">
                <a:extLst>
                  <a:ext uri="{FF2B5EF4-FFF2-40B4-BE49-F238E27FC236}">
                    <a16:creationId xmlns:a16="http://schemas.microsoft.com/office/drawing/2014/main" id="{3CB236C0-C9AF-4798-BBAC-9783E760A41B}"/>
                  </a:ext>
                </a:extLst>
              </p:cNvPr>
              <p:cNvSpPr/>
              <p:nvPr/>
            </p:nvSpPr>
            <p:spPr>
              <a:xfrm>
                <a:off x="3657103" y="4930230"/>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1" name="Oval 20">
                <a:extLst>
                  <a:ext uri="{FF2B5EF4-FFF2-40B4-BE49-F238E27FC236}">
                    <a16:creationId xmlns:a16="http://schemas.microsoft.com/office/drawing/2014/main" id="{941058BD-AE7B-496E-8B98-1511F414D91C}"/>
                  </a:ext>
                </a:extLst>
              </p:cNvPr>
              <p:cNvSpPr/>
              <p:nvPr/>
            </p:nvSpPr>
            <p:spPr>
              <a:xfrm>
                <a:off x="3570687" y="4267705"/>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1F7787CA-292A-4051-AECA-22EEA4F4C502}"/>
                  </a:ext>
                </a:extLst>
              </p:cNvPr>
              <p:cNvSpPr/>
              <p:nvPr/>
            </p:nvSpPr>
            <p:spPr>
              <a:xfrm>
                <a:off x="2817486" y="5180924"/>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AA2CD93A-6A8C-4202-90C2-C76EA7D28BE1}"/>
                  </a:ext>
                </a:extLst>
              </p:cNvPr>
              <p:cNvSpPr/>
              <p:nvPr/>
            </p:nvSpPr>
            <p:spPr>
              <a:xfrm>
                <a:off x="2817486" y="4807028"/>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4" name="Oval 23">
                <a:extLst>
                  <a:ext uri="{FF2B5EF4-FFF2-40B4-BE49-F238E27FC236}">
                    <a16:creationId xmlns:a16="http://schemas.microsoft.com/office/drawing/2014/main" id="{E7FD468A-16C5-40F6-B6FC-C80BF8E90F1B}"/>
                  </a:ext>
                </a:extLst>
              </p:cNvPr>
              <p:cNvSpPr/>
              <p:nvPr/>
            </p:nvSpPr>
            <p:spPr>
              <a:xfrm>
                <a:off x="2817486" y="3610307"/>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Oval 24">
                <a:extLst>
                  <a:ext uri="{FF2B5EF4-FFF2-40B4-BE49-F238E27FC236}">
                    <a16:creationId xmlns:a16="http://schemas.microsoft.com/office/drawing/2014/main" id="{803F3819-0E29-40EE-97DD-0C1A3CF1F89B}"/>
                  </a:ext>
                </a:extLst>
              </p:cNvPr>
              <p:cNvSpPr/>
              <p:nvPr/>
            </p:nvSpPr>
            <p:spPr>
              <a:xfrm>
                <a:off x="3854490" y="3610307"/>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E4F1E56F-1A22-4840-AB95-D7414045E58B}"/>
                  </a:ext>
                </a:extLst>
              </p:cNvPr>
              <p:cNvSpPr/>
              <p:nvPr/>
            </p:nvSpPr>
            <p:spPr>
              <a:xfrm>
                <a:off x="2208596" y="4798325"/>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7" name="Oval 26">
                <a:extLst>
                  <a:ext uri="{FF2B5EF4-FFF2-40B4-BE49-F238E27FC236}">
                    <a16:creationId xmlns:a16="http://schemas.microsoft.com/office/drawing/2014/main" id="{196D6736-F89D-463F-A95A-69F316A999F0}"/>
                  </a:ext>
                </a:extLst>
              </p:cNvPr>
              <p:cNvSpPr/>
              <p:nvPr/>
            </p:nvSpPr>
            <p:spPr>
              <a:xfrm>
                <a:off x="4352410" y="4323764"/>
                <a:ext cx="172834" cy="18360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8" name="Oval 27">
                <a:extLst>
                  <a:ext uri="{FF2B5EF4-FFF2-40B4-BE49-F238E27FC236}">
                    <a16:creationId xmlns:a16="http://schemas.microsoft.com/office/drawing/2014/main" id="{4A543559-A3C4-4EAA-89D4-548ACA051009}"/>
                  </a:ext>
                </a:extLst>
              </p:cNvPr>
              <p:cNvSpPr/>
              <p:nvPr/>
            </p:nvSpPr>
            <p:spPr>
              <a:xfrm>
                <a:off x="6706242" y="5073993"/>
                <a:ext cx="304158" cy="290531"/>
              </a:xfrm>
              <a:prstGeom prst="ellipse">
                <a:avLst/>
              </a:prstGeom>
              <a:noFill/>
              <a:ln w="57150">
                <a:solidFill>
                  <a:srgbClr val="12EEE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
          <p:nvSpPr>
            <p:cNvPr id="29" name="Rectangle 28">
              <a:extLst>
                <a:ext uri="{FF2B5EF4-FFF2-40B4-BE49-F238E27FC236}">
                  <a16:creationId xmlns:a16="http://schemas.microsoft.com/office/drawing/2014/main" id="{B221FAF3-4D90-40CB-88AF-856099AF4943}"/>
                </a:ext>
              </a:extLst>
            </p:cNvPr>
            <p:cNvSpPr/>
            <p:nvPr/>
          </p:nvSpPr>
          <p:spPr>
            <a:xfrm>
              <a:off x="6458731" y="1180897"/>
              <a:ext cx="4197111" cy="830997"/>
            </a:xfrm>
            <a:prstGeom prst="rect">
              <a:avLst/>
            </a:prstGeom>
          </p:spPr>
          <p:txBody>
            <a:bodyPr wrap="none">
              <a:spAutoFit/>
            </a:bodyPr>
            <a:lstStyle/>
            <a:p>
              <a:pPr algn="ctr"/>
              <a:r>
                <a:rPr lang="en-US" sz="1600" dirty="0"/>
                <a:t>Brain Mapping by Cell Type (STARmapping)</a:t>
              </a:r>
            </a:p>
            <a:p>
              <a:pPr algn="ctr"/>
              <a:r>
                <a:rPr lang="en-US" sz="1600" dirty="0"/>
                <a:t>Wang et al, </a:t>
              </a:r>
              <a:r>
                <a:rPr lang="en-US" sz="1600" i="1" dirty="0"/>
                <a:t>Science </a:t>
              </a:r>
              <a:r>
                <a:rPr lang="en-US" sz="1600" dirty="0"/>
                <a:t> 21 Jun 2018</a:t>
              </a:r>
            </a:p>
            <a:p>
              <a:pPr algn="ctr"/>
              <a:endParaRPr lang="en-US" sz="1600" dirty="0"/>
            </a:p>
          </p:txBody>
        </p:sp>
        <p:sp>
          <p:nvSpPr>
            <p:cNvPr id="30" name="Rectangle 29">
              <a:extLst>
                <a:ext uri="{FF2B5EF4-FFF2-40B4-BE49-F238E27FC236}">
                  <a16:creationId xmlns:a16="http://schemas.microsoft.com/office/drawing/2014/main" id="{F04D7AE1-DBD7-432C-BDE0-DF90FFCB8CDD}"/>
                </a:ext>
              </a:extLst>
            </p:cNvPr>
            <p:cNvSpPr/>
            <p:nvPr/>
          </p:nvSpPr>
          <p:spPr>
            <a:xfrm>
              <a:off x="6510881" y="5705526"/>
              <a:ext cx="5249025" cy="369332"/>
            </a:xfrm>
            <a:prstGeom prst="rect">
              <a:avLst/>
            </a:prstGeom>
            <a:solidFill>
              <a:srgbClr val="92D050"/>
            </a:solidFill>
          </p:spPr>
          <p:txBody>
            <a:bodyPr wrap="square">
              <a:spAutoFit/>
            </a:bodyPr>
            <a:lstStyle/>
            <a:p>
              <a:pPr algn="ctr"/>
              <a:r>
                <a:rPr lang="en-US" b="1" dirty="0"/>
                <a:t>Blood vessels are everywhere in the tissue</a:t>
              </a:r>
            </a:p>
          </p:txBody>
        </p:sp>
      </p:grpSp>
    </p:spTree>
    <p:extLst>
      <p:ext uri="{BB962C8B-B14F-4D97-AF65-F5344CB8AC3E}">
        <p14:creationId xmlns:p14="http://schemas.microsoft.com/office/powerpoint/2010/main" val="115104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E8DC3208-48B2-47F3-88B0-E85C7B60FC71}"/>
              </a:ext>
            </a:extLst>
          </p:cNvPr>
          <p:cNvSpPr>
            <a:spLocks noGrp="1"/>
          </p:cNvSpPr>
          <p:nvPr>
            <p:ph type="title"/>
          </p:nvPr>
        </p:nvSpPr>
        <p:spPr/>
        <p:txBody>
          <a:bodyPr/>
          <a:lstStyle/>
          <a:p>
            <a:pPr eaLnBrk="1" hangingPunct="1"/>
            <a:r>
              <a:rPr lang="en-US" altLang="en-US" dirty="0">
                <a:latin typeface="Arial" panose="020B0604020202020204" pitchFamily="34" charset="0"/>
              </a:rPr>
              <a:t>Endothelium Is The Unifying Principle</a:t>
            </a:r>
            <a:br>
              <a:rPr lang="en-US" altLang="en-US" dirty="0">
                <a:latin typeface="Arial" panose="020B0604020202020204" pitchFamily="34" charset="0"/>
              </a:rPr>
            </a:br>
            <a:r>
              <a:rPr lang="en-US" altLang="en-US" dirty="0">
                <a:latin typeface="Arial" panose="020B0604020202020204" pitchFamily="34" charset="0"/>
              </a:rPr>
              <a:t>Endothelial Zonation within Brain</a:t>
            </a:r>
          </a:p>
        </p:txBody>
      </p:sp>
      <p:pic>
        <p:nvPicPr>
          <p:cNvPr id="4099" name="Content Placeholder 3">
            <a:extLst>
              <a:ext uri="{FF2B5EF4-FFF2-40B4-BE49-F238E27FC236}">
                <a16:creationId xmlns:a16="http://schemas.microsoft.com/office/drawing/2014/main" id="{362F4B4C-E9D2-4391-AB75-9B0FEC13BB44}"/>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131888"/>
            <a:ext cx="7696200" cy="4995862"/>
          </a:xfrm>
        </p:spPr>
      </p:pic>
      <p:pic>
        <p:nvPicPr>
          <p:cNvPr id="4100" name="Picture 5" descr="D:\PPT_Out\nature-logo.jpg">
            <a:extLst>
              <a:ext uri="{FF2B5EF4-FFF2-40B4-BE49-F238E27FC236}">
                <a16:creationId xmlns:a16="http://schemas.microsoft.com/office/drawing/2014/main" id="{A5571C35-B39A-49D0-8926-6D38D7CFAFF7}"/>
              </a:ext>
            </a:extLst>
          </p:cNvPr>
          <p:cNvPicPr>
            <a:picLocks/>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509000" y="6223000"/>
            <a:ext cx="1333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itle 1">
            <a:extLst>
              <a:ext uri="{FF2B5EF4-FFF2-40B4-BE49-F238E27FC236}">
                <a16:creationId xmlns:a16="http://schemas.microsoft.com/office/drawing/2014/main" id="{A4593A47-5392-400D-BDFF-53055957FEB1}"/>
              </a:ext>
            </a:extLst>
          </p:cNvPr>
          <p:cNvSpPr txBox="1">
            <a:spLocks/>
          </p:cNvSpPr>
          <p:nvPr/>
        </p:nvSpPr>
        <p:spPr bwMode="auto">
          <a:xfrm>
            <a:off x="1491175" y="6364288"/>
            <a:ext cx="822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da-DK" altLang="en-US" sz="1200" dirty="0">
                <a:latin typeface="Arial" panose="020B0604020202020204" pitchFamily="34" charset="0"/>
              </a:rPr>
              <a:t>M Vanlandewijck </a:t>
            </a:r>
            <a:r>
              <a:rPr lang="da-DK" altLang="en-US" sz="1200" i="1" dirty="0">
                <a:latin typeface="Arial" panose="020B0604020202020204" pitchFamily="34" charset="0"/>
              </a:rPr>
              <a:t>et al. Nature</a:t>
            </a:r>
            <a:r>
              <a:rPr lang="fr-FR" altLang="en-US" sz="1200" b="1" dirty="0">
                <a:latin typeface="Arial" panose="020B0604020202020204" pitchFamily="34" charset="0"/>
              </a:rPr>
              <a:t> 554,</a:t>
            </a:r>
            <a:r>
              <a:rPr lang="fr-FR" altLang="en-US" sz="1200" dirty="0">
                <a:latin typeface="Arial" panose="020B0604020202020204" pitchFamily="34" charset="0"/>
              </a:rPr>
              <a:t> </a:t>
            </a:r>
            <a:r>
              <a:rPr lang="en-US" altLang="en-US" sz="1200" dirty="0">
                <a:latin typeface="Arial" panose="020B0604020202020204" pitchFamily="34" charset="0"/>
              </a:rPr>
              <a:t>475–480</a:t>
            </a:r>
            <a:r>
              <a:rPr lang="da-DK" altLang="en-US" sz="1200" dirty="0">
                <a:latin typeface="Arial" panose="020B0604020202020204" pitchFamily="34" charset="0"/>
              </a:rPr>
              <a:t> (2018) doi:10.1038/nature25739</a:t>
            </a:r>
            <a:endParaRPr lang="en-US" altLang="en-US" sz="1200" dirty="0">
              <a:latin typeface="Arial" panose="020B0604020202020204" pitchFamily="34" charset="0"/>
            </a:endParaRPr>
          </a:p>
        </p:txBody>
      </p:sp>
      <p:sp>
        <p:nvSpPr>
          <p:cNvPr id="6" name="Oval 5">
            <a:extLst>
              <a:ext uri="{FF2B5EF4-FFF2-40B4-BE49-F238E27FC236}">
                <a16:creationId xmlns:a16="http://schemas.microsoft.com/office/drawing/2014/main" id="{F83062BC-749D-4FF1-90B5-51E33DC79A62}"/>
              </a:ext>
            </a:extLst>
          </p:cNvPr>
          <p:cNvSpPr/>
          <p:nvPr/>
        </p:nvSpPr>
        <p:spPr>
          <a:xfrm>
            <a:off x="2438400" y="1067693"/>
            <a:ext cx="1752600" cy="396393"/>
          </a:xfrm>
          <a:prstGeom prst="ellipse">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986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184C5-EED5-49B1-A509-9743041897E8}"/>
              </a:ext>
            </a:extLst>
          </p:cNvPr>
          <p:cNvSpPr>
            <a:spLocks noGrp="1"/>
          </p:cNvSpPr>
          <p:nvPr>
            <p:ph type="title"/>
          </p:nvPr>
        </p:nvSpPr>
        <p:spPr>
          <a:xfrm>
            <a:off x="529465" y="204752"/>
            <a:ext cx="11059583" cy="687585"/>
          </a:xfrm>
        </p:spPr>
        <p:txBody>
          <a:bodyPr/>
          <a:lstStyle/>
          <a:p>
            <a:pPr algn="ctr"/>
            <a:r>
              <a:rPr lang="en-US" b="1" dirty="0">
                <a:effectLst>
                  <a:outerShdw blurRad="38100" dist="38100" dir="2700000" algn="tl">
                    <a:srgbClr val="000000">
                      <a:alpha val="43137"/>
                    </a:srgbClr>
                  </a:outerShdw>
                </a:effectLst>
              </a:rPr>
              <a:t>Metadata: Vascular Hierarchy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Road System? “Tree of Life”? </a:t>
            </a:r>
          </a:p>
        </p:txBody>
      </p:sp>
      <p:sp>
        <p:nvSpPr>
          <p:cNvPr id="3" name="Slide Number Placeholder 2">
            <a:extLst>
              <a:ext uri="{FF2B5EF4-FFF2-40B4-BE49-F238E27FC236}">
                <a16:creationId xmlns:a16="http://schemas.microsoft.com/office/drawing/2014/main" id="{A927A216-5FD1-4581-97B2-DE4F688F4AEB}"/>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13</a:t>
            </a:fld>
            <a:endParaRPr lang="en-US" dirty="0">
              <a:solidFill>
                <a:prstClr val="black"/>
              </a:solidFill>
            </a:endParaRPr>
          </a:p>
        </p:txBody>
      </p:sp>
      <p:sp>
        <p:nvSpPr>
          <p:cNvPr id="4" name="Rectangle 3">
            <a:extLst>
              <a:ext uri="{FF2B5EF4-FFF2-40B4-BE49-F238E27FC236}">
                <a16:creationId xmlns:a16="http://schemas.microsoft.com/office/drawing/2014/main" id="{C9EB0EC7-D1D7-4DA3-8106-AA89ED89B8B5}"/>
              </a:ext>
            </a:extLst>
          </p:cNvPr>
          <p:cNvSpPr/>
          <p:nvPr/>
        </p:nvSpPr>
        <p:spPr>
          <a:xfrm>
            <a:off x="6370320" y="4370020"/>
            <a:ext cx="2743200" cy="553998"/>
          </a:xfrm>
          <a:prstGeom prst="rect">
            <a:avLst/>
          </a:prstGeom>
        </p:spPr>
        <p:txBody>
          <a:bodyPr wrap="square">
            <a:spAutoFit/>
          </a:bodyPr>
          <a:lstStyle/>
          <a:p>
            <a:r>
              <a:rPr lang="en-US" sz="1000" dirty="0"/>
              <a:t>https://commons.wikimedia.org/wiki/File:Flussordnung_(Strahler).svg#/media/File:Flussordnung_(Strahler).svg</a:t>
            </a:r>
          </a:p>
        </p:txBody>
      </p:sp>
      <p:pic>
        <p:nvPicPr>
          <p:cNvPr id="11266" name="Picture 2" descr="https://upload.wikimedia.org/wikipedia/commons/thumb/e/e6/Flussordnung_%28Strahler%29.svg/1920px-Flussordnung_%28Strahler%29.svg.png">
            <a:extLst>
              <a:ext uri="{FF2B5EF4-FFF2-40B4-BE49-F238E27FC236}">
                <a16:creationId xmlns:a16="http://schemas.microsoft.com/office/drawing/2014/main" id="{70CF8348-33BC-4471-887E-891D995554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716" y="1231472"/>
            <a:ext cx="5562600" cy="37344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BA61D7D-5905-4496-AA1F-600C5719AE9D}"/>
              </a:ext>
            </a:extLst>
          </p:cNvPr>
          <p:cNvSpPr/>
          <p:nvPr/>
        </p:nvSpPr>
        <p:spPr>
          <a:xfrm>
            <a:off x="6400800" y="4968114"/>
            <a:ext cx="5486400" cy="1477328"/>
          </a:xfrm>
          <a:prstGeom prst="rect">
            <a:avLst/>
          </a:prstGeom>
        </p:spPr>
        <p:txBody>
          <a:bodyPr wrap="square">
            <a:spAutoFit/>
          </a:bodyPr>
          <a:lstStyle/>
          <a:p>
            <a:r>
              <a:rPr lang="en-US" b="1" dirty="0"/>
              <a:t>Strahler number</a:t>
            </a:r>
            <a:r>
              <a:rPr lang="en-US" dirty="0"/>
              <a:t> or </a:t>
            </a:r>
            <a:r>
              <a:rPr lang="en-US" b="1" dirty="0"/>
              <a:t>Horton–Strahler number</a:t>
            </a:r>
            <a:r>
              <a:rPr lang="en-US" dirty="0"/>
              <a:t> of a mathematical tree is a numerical measure of its branching complexity</a:t>
            </a:r>
          </a:p>
          <a:p>
            <a:pPr marL="285750" indent="-285750">
              <a:buFont typeface="Wingdings" panose="05000000000000000000" pitchFamily="2" charset="2"/>
              <a:buChar char="§"/>
            </a:pPr>
            <a:r>
              <a:rPr lang="en-US" b="1" dirty="0">
                <a:solidFill>
                  <a:srgbClr val="000000"/>
                </a:solidFill>
                <a:latin typeface="Arial" panose="020B0604020202020204" pitchFamily="34" charset="0"/>
              </a:rPr>
              <a:t>Bifurcation ratio</a:t>
            </a:r>
          </a:p>
          <a:p>
            <a:pPr marL="285750" indent="-285750">
              <a:buFont typeface="Wingdings" panose="05000000000000000000" pitchFamily="2" charset="2"/>
              <a:buChar char="§"/>
            </a:pPr>
            <a:r>
              <a:rPr lang="en-US" b="1" dirty="0">
                <a:solidFill>
                  <a:srgbClr val="000000"/>
                </a:solidFill>
                <a:latin typeface="Arial" panose="020B0604020202020204" pitchFamily="34" charset="0"/>
              </a:rPr>
              <a:t>Pathwidth</a:t>
            </a:r>
          </a:p>
        </p:txBody>
      </p:sp>
      <p:sp>
        <p:nvSpPr>
          <p:cNvPr id="7" name="Content Placeholder 1">
            <a:extLst>
              <a:ext uri="{FF2B5EF4-FFF2-40B4-BE49-F238E27FC236}">
                <a16:creationId xmlns:a16="http://schemas.microsoft.com/office/drawing/2014/main" id="{6219B5E8-62FC-4947-8F6C-E2B81824FD92}"/>
              </a:ext>
            </a:extLst>
          </p:cNvPr>
          <p:cNvSpPr txBox="1">
            <a:spLocks/>
          </p:cNvSpPr>
          <p:nvPr/>
        </p:nvSpPr>
        <p:spPr>
          <a:xfrm>
            <a:off x="529465" y="1848202"/>
            <a:ext cx="5105400" cy="3943626"/>
          </a:xfrm>
          <a:prstGeom prst="rect">
            <a:avLst/>
          </a:prstGeom>
        </p:spPr>
        <p:txBody>
          <a:bodyPr>
            <a:normAutofit fontScale="25000" lnSpcReduction="20000"/>
          </a:bodyPr>
          <a:lstStyle>
            <a:lvl1pPr marL="341313" indent="-341313" algn="l" defTabSz="457200" rtl="0" eaLnBrk="1" latinLnBrk="0" hangingPunct="1">
              <a:spcBef>
                <a:spcPct val="20000"/>
              </a:spcBef>
              <a:buClr>
                <a:srgbClr val="C0143C"/>
              </a:buClr>
              <a:buFont typeface="Wingdings" charset="2"/>
              <a:buChar char="§"/>
              <a:defRPr sz="3000" b="0" i="0" kern="1200">
                <a:solidFill>
                  <a:schemeClr val="tx1"/>
                </a:solidFill>
                <a:latin typeface="Arial"/>
                <a:ea typeface="+mn-ea"/>
                <a:cs typeface="Arial"/>
              </a:defRPr>
            </a:lvl1pPr>
            <a:lvl2pPr marL="742950" indent="-285750" algn="l" defTabSz="457200" rtl="0" eaLnBrk="1" latinLnBrk="0" hangingPunct="1">
              <a:spcBef>
                <a:spcPct val="20000"/>
              </a:spcBef>
              <a:buClr>
                <a:srgbClr val="575A5D"/>
              </a:buClr>
              <a:buFont typeface="Wingdings" charset="2"/>
              <a:buChar char="§"/>
              <a:defRPr sz="2600" b="0" i="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24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hlinkClick r:id="rId3"/>
              </a:rPr>
              <a:t>https://radiopaedia.org/articles/cardiac-segmentation-model-1</a:t>
            </a:r>
            <a:endParaRPr lang="en-US" dirty="0"/>
          </a:p>
          <a:p>
            <a:endParaRPr lang="en-US" dirty="0"/>
          </a:p>
          <a:p>
            <a:r>
              <a:rPr lang="en-US" sz="3600" dirty="0"/>
              <a:t>blood supply of the thorax</a:t>
            </a:r>
          </a:p>
          <a:p>
            <a:pPr lvl="1"/>
            <a:r>
              <a:rPr lang="en-US" sz="3200" dirty="0"/>
              <a:t>arteries</a:t>
            </a:r>
          </a:p>
          <a:p>
            <a:pPr lvl="2"/>
            <a:r>
              <a:rPr lang="en-US" sz="2800" dirty="0">
                <a:hlinkClick r:id="rId4"/>
              </a:rPr>
              <a:t>thoracic aorta</a:t>
            </a:r>
            <a:r>
              <a:rPr lang="en-US" sz="2800" dirty="0"/>
              <a:t> (</a:t>
            </a:r>
            <a:r>
              <a:rPr lang="en-US" sz="2800" dirty="0">
                <a:hlinkClick r:id="rId5"/>
              </a:rPr>
              <a:t>development</a:t>
            </a:r>
            <a:r>
              <a:rPr lang="en-US" sz="2800" dirty="0"/>
              <a:t>)</a:t>
            </a:r>
          </a:p>
          <a:p>
            <a:pPr lvl="3"/>
            <a:r>
              <a:rPr lang="en-US" sz="2400" dirty="0">
                <a:hlinkClick r:id="rId6"/>
              </a:rPr>
              <a:t>ascending aorta</a:t>
            </a:r>
            <a:endParaRPr lang="en-US" sz="2400" dirty="0"/>
          </a:p>
          <a:p>
            <a:pPr lvl="4"/>
            <a:r>
              <a:rPr lang="en-US" sz="2400" dirty="0">
                <a:hlinkClick r:id="rId7"/>
              </a:rPr>
              <a:t>aortic root</a:t>
            </a:r>
            <a:endParaRPr lang="en-US" sz="2400" dirty="0"/>
          </a:p>
          <a:p>
            <a:pPr lvl="5"/>
            <a:r>
              <a:rPr lang="en-US" sz="2400" dirty="0">
                <a:hlinkClick r:id="rId8"/>
              </a:rPr>
              <a:t>aortic annulus</a:t>
            </a:r>
            <a:endParaRPr lang="en-US" sz="2400" dirty="0"/>
          </a:p>
          <a:p>
            <a:pPr lvl="5"/>
            <a:r>
              <a:rPr lang="en-US" sz="2400" dirty="0">
                <a:hlinkClick r:id="rId9"/>
              </a:rPr>
              <a:t>coronary arteries</a:t>
            </a:r>
            <a:endParaRPr lang="en-US" sz="2400" dirty="0"/>
          </a:p>
          <a:p>
            <a:pPr lvl="6"/>
            <a:r>
              <a:rPr lang="en-US" sz="2400" dirty="0">
                <a:hlinkClick r:id="rId10"/>
              </a:rPr>
              <a:t>left main coronary artery</a:t>
            </a:r>
            <a:endParaRPr lang="en-US" sz="2400" dirty="0"/>
          </a:p>
          <a:p>
            <a:pPr lvl="7"/>
            <a:r>
              <a:rPr lang="en-US" sz="2400" dirty="0">
                <a:hlinkClick r:id="rId11"/>
              </a:rPr>
              <a:t>ramus intermedius artery</a:t>
            </a:r>
            <a:endParaRPr lang="en-US" sz="2400" dirty="0"/>
          </a:p>
          <a:p>
            <a:pPr lvl="7"/>
            <a:r>
              <a:rPr lang="en-US" sz="2400" dirty="0">
                <a:hlinkClick r:id="rId12"/>
              </a:rPr>
              <a:t>circumflex artery</a:t>
            </a:r>
            <a:endParaRPr lang="en-US" sz="2400" dirty="0"/>
          </a:p>
          <a:p>
            <a:pPr lvl="8"/>
            <a:r>
              <a:rPr lang="en-US" sz="2400" dirty="0">
                <a:hlinkClick r:id="rId13"/>
              </a:rPr>
              <a:t>obtuse marginal branches</a:t>
            </a:r>
            <a:endParaRPr lang="en-US" sz="2400" dirty="0"/>
          </a:p>
          <a:p>
            <a:pPr lvl="8"/>
            <a:r>
              <a:rPr lang="en-US" sz="2400" dirty="0">
                <a:hlinkClick r:id="rId14"/>
              </a:rPr>
              <a:t>left posterolateral branch</a:t>
            </a:r>
            <a:endParaRPr lang="en-US" sz="2400" dirty="0"/>
          </a:p>
          <a:p>
            <a:pPr lvl="7"/>
            <a:r>
              <a:rPr lang="en-US" sz="2400" dirty="0">
                <a:hlinkClick r:id="rId15"/>
              </a:rPr>
              <a:t>left anterior descending artery</a:t>
            </a:r>
            <a:endParaRPr lang="en-US" sz="2400" dirty="0"/>
          </a:p>
          <a:p>
            <a:pPr lvl="8"/>
            <a:r>
              <a:rPr lang="en-US" sz="2400" dirty="0">
                <a:hlinkClick r:id="rId16"/>
              </a:rPr>
              <a:t>diagonal branches</a:t>
            </a:r>
            <a:endParaRPr lang="en-US" sz="2400" dirty="0"/>
          </a:p>
          <a:p>
            <a:pPr lvl="8"/>
            <a:r>
              <a:rPr lang="en-US" sz="2400" dirty="0">
                <a:hlinkClick r:id="rId17"/>
              </a:rPr>
              <a:t>septal perforators</a:t>
            </a:r>
            <a:endParaRPr lang="en-US" sz="2400" dirty="0"/>
          </a:p>
          <a:p>
            <a:pPr lvl="6"/>
            <a:r>
              <a:rPr lang="en-US" sz="2400" dirty="0">
                <a:hlinkClick r:id="rId18"/>
              </a:rPr>
              <a:t>right coronary artery</a:t>
            </a:r>
            <a:endParaRPr lang="en-US" sz="2400" dirty="0"/>
          </a:p>
          <a:p>
            <a:pPr lvl="7"/>
            <a:r>
              <a:rPr lang="en-US" sz="2400" dirty="0">
                <a:hlinkClick r:id="rId19"/>
              </a:rPr>
              <a:t>conus artery</a:t>
            </a:r>
            <a:endParaRPr lang="en-US" sz="2400" dirty="0"/>
          </a:p>
          <a:p>
            <a:pPr lvl="7"/>
            <a:r>
              <a:rPr lang="en-US" sz="2400" dirty="0">
                <a:hlinkClick r:id="rId20"/>
              </a:rPr>
              <a:t>sinoatrial nodal artery</a:t>
            </a:r>
            <a:endParaRPr lang="en-US" sz="2400" dirty="0"/>
          </a:p>
          <a:p>
            <a:pPr lvl="7"/>
            <a:r>
              <a:rPr lang="en-US" sz="2400" dirty="0">
                <a:hlinkClick r:id="rId21"/>
              </a:rPr>
              <a:t>acute marginal branches</a:t>
            </a:r>
            <a:endParaRPr lang="en-US" sz="2400" dirty="0"/>
          </a:p>
          <a:p>
            <a:pPr lvl="7"/>
            <a:r>
              <a:rPr lang="en-US" sz="2400" dirty="0">
                <a:hlinkClick r:id="rId22"/>
              </a:rPr>
              <a:t>inferior interventricular artery (posterior descending artery)</a:t>
            </a:r>
            <a:endParaRPr lang="en-US" sz="2400" dirty="0"/>
          </a:p>
          <a:p>
            <a:pPr lvl="7"/>
            <a:r>
              <a:rPr lang="en-US" sz="2400" dirty="0">
                <a:hlinkClick r:id="rId23"/>
              </a:rPr>
              <a:t>right posterolateral branch</a:t>
            </a:r>
            <a:endParaRPr lang="en-US" sz="2400" dirty="0"/>
          </a:p>
          <a:p>
            <a:pPr lvl="6"/>
            <a:r>
              <a:rPr lang="en-US" sz="2400" dirty="0">
                <a:hlinkClick r:id="rId24"/>
              </a:rPr>
              <a:t>congenital anomalies</a:t>
            </a:r>
            <a:endParaRPr lang="en-US" sz="2400" dirty="0"/>
          </a:p>
          <a:p>
            <a:pPr lvl="4"/>
            <a:r>
              <a:rPr lang="en-US" sz="2400" dirty="0">
                <a:hlinkClick r:id="rId25"/>
              </a:rPr>
              <a:t>sinotubular junction</a:t>
            </a:r>
            <a:endParaRPr lang="en-US" sz="2400" dirty="0"/>
          </a:p>
          <a:p>
            <a:pPr lvl="3"/>
            <a:r>
              <a:rPr lang="en-US" sz="2400" dirty="0">
                <a:hlinkClick r:id="rId26"/>
              </a:rPr>
              <a:t>aortic arch</a:t>
            </a:r>
            <a:endParaRPr lang="en-US" sz="2400" dirty="0"/>
          </a:p>
          <a:p>
            <a:pPr lvl="4"/>
            <a:r>
              <a:rPr lang="en-US" sz="2400" dirty="0">
                <a:hlinkClick r:id="rId27"/>
              </a:rPr>
              <a:t>brachiocephalic trunk</a:t>
            </a:r>
            <a:endParaRPr lang="en-US" sz="2400" dirty="0"/>
          </a:p>
          <a:p>
            <a:pPr lvl="4"/>
            <a:r>
              <a:rPr lang="en-US" sz="2400" dirty="0">
                <a:hlinkClick r:id="rId28"/>
              </a:rPr>
              <a:t>common carotid artery</a:t>
            </a:r>
            <a:endParaRPr lang="en-US" sz="2400" dirty="0"/>
          </a:p>
          <a:p>
            <a:pPr lvl="4"/>
            <a:r>
              <a:rPr lang="en-US" sz="2400" dirty="0">
                <a:hlinkClick r:id="rId29"/>
              </a:rPr>
              <a:t>subclavian artery</a:t>
            </a:r>
            <a:endParaRPr lang="en-US" sz="2400" dirty="0"/>
          </a:p>
          <a:p>
            <a:pPr lvl="5"/>
            <a:r>
              <a:rPr lang="en-US" sz="2400" dirty="0">
                <a:hlinkClick r:id="rId30"/>
              </a:rPr>
              <a:t>vertebral artery</a:t>
            </a:r>
            <a:endParaRPr lang="en-US" sz="2400" dirty="0"/>
          </a:p>
          <a:p>
            <a:pPr lvl="5"/>
            <a:r>
              <a:rPr lang="en-US" sz="2400" dirty="0">
                <a:hlinkClick r:id="rId31"/>
              </a:rPr>
              <a:t>internal thoracic artery</a:t>
            </a:r>
            <a:endParaRPr lang="en-US" sz="2400" dirty="0"/>
          </a:p>
          <a:p>
            <a:pPr lvl="6"/>
            <a:r>
              <a:rPr lang="en-US" sz="2400" dirty="0">
                <a:hlinkClick r:id="rId32"/>
              </a:rPr>
              <a:t>musculophrenic artery</a:t>
            </a:r>
            <a:endParaRPr lang="en-US" sz="2400" dirty="0"/>
          </a:p>
          <a:p>
            <a:pPr lvl="6"/>
            <a:r>
              <a:rPr lang="en-US" sz="2400" dirty="0">
                <a:hlinkClick r:id="rId33"/>
              </a:rPr>
              <a:t>pericardiophrenic artery</a:t>
            </a:r>
            <a:endParaRPr lang="en-US" sz="2400" dirty="0"/>
          </a:p>
          <a:p>
            <a:pPr lvl="6"/>
            <a:r>
              <a:rPr lang="en-US" sz="2400" dirty="0">
                <a:hlinkClick r:id="rId34"/>
              </a:rPr>
              <a:t>superior epigastric artery</a:t>
            </a:r>
            <a:endParaRPr lang="en-US" sz="2400" dirty="0"/>
          </a:p>
          <a:p>
            <a:pPr lvl="6"/>
            <a:r>
              <a:rPr lang="en-US" sz="2400" dirty="0">
                <a:hlinkClick r:id="rId35"/>
              </a:rPr>
              <a:t>anterior intercostal arteries</a:t>
            </a:r>
            <a:endParaRPr lang="en-US" sz="2400" dirty="0"/>
          </a:p>
          <a:p>
            <a:pPr lvl="5"/>
            <a:r>
              <a:rPr lang="en-US" sz="2400" dirty="0">
                <a:hlinkClick r:id="rId36"/>
              </a:rPr>
              <a:t>thyrocervical trunk</a:t>
            </a:r>
            <a:endParaRPr lang="en-US" sz="2400" dirty="0"/>
          </a:p>
          <a:p>
            <a:pPr lvl="6"/>
            <a:r>
              <a:rPr lang="en-US" sz="2400" dirty="0">
                <a:hlinkClick r:id="rId37"/>
              </a:rPr>
              <a:t>inferior thyroid artery</a:t>
            </a:r>
            <a:endParaRPr lang="en-US" sz="2400" dirty="0"/>
          </a:p>
          <a:p>
            <a:pPr lvl="6"/>
            <a:r>
              <a:rPr lang="en-US" sz="2400" dirty="0">
                <a:hlinkClick r:id="rId38"/>
              </a:rPr>
              <a:t>suprascapular artery</a:t>
            </a:r>
            <a:endParaRPr lang="en-US" sz="2400" dirty="0"/>
          </a:p>
          <a:p>
            <a:pPr lvl="6"/>
            <a:r>
              <a:rPr lang="en-US" sz="2400" dirty="0">
                <a:hlinkClick r:id="rId39"/>
              </a:rPr>
              <a:t>ascending cervical artery</a:t>
            </a:r>
            <a:endParaRPr lang="en-US" sz="2400" dirty="0"/>
          </a:p>
          <a:p>
            <a:pPr lvl="6"/>
            <a:r>
              <a:rPr lang="en-US" sz="2400" dirty="0">
                <a:hlinkClick r:id="rId40"/>
              </a:rPr>
              <a:t>transverse cervical artery</a:t>
            </a:r>
            <a:endParaRPr lang="en-US" sz="2400" dirty="0"/>
          </a:p>
          <a:p>
            <a:pPr lvl="7"/>
            <a:r>
              <a:rPr lang="en-US" sz="2400" dirty="0">
                <a:hlinkClick r:id="rId41"/>
              </a:rPr>
              <a:t>dorsal scapular artery</a:t>
            </a:r>
            <a:endParaRPr lang="en-US" sz="2400" dirty="0"/>
          </a:p>
          <a:p>
            <a:pPr lvl="5"/>
            <a:r>
              <a:rPr lang="en-US" sz="2400" dirty="0">
                <a:hlinkClick r:id="rId42"/>
              </a:rPr>
              <a:t>costocervical trunk</a:t>
            </a:r>
            <a:endParaRPr lang="en-US" sz="2400" dirty="0"/>
          </a:p>
          <a:p>
            <a:pPr lvl="6"/>
            <a:r>
              <a:rPr lang="en-US" sz="2400" dirty="0">
                <a:hlinkClick r:id="rId43"/>
              </a:rPr>
              <a:t>supreme intercostal artery</a:t>
            </a:r>
            <a:endParaRPr lang="en-US" sz="2400" dirty="0"/>
          </a:p>
          <a:p>
            <a:pPr lvl="6"/>
            <a:r>
              <a:rPr lang="en-US" sz="2400" dirty="0">
                <a:hlinkClick r:id="rId42"/>
              </a:rPr>
              <a:t>deep cervical artery</a:t>
            </a:r>
            <a:endParaRPr lang="en-US" sz="2400" dirty="0"/>
          </a:p>
          <a:p>
            <a:pPr lvl="4"/>
            <a:r>
              <a:rPr lang="en-US" sz="2400" dirty="0">
                <a:hlinkClick r:id="rId44"/>
              </a:rPr>
              <a:t>axillary artery</a:t>
            </a:r>
            <a:endParaRPr lang="en-US" sz="2400" dirty="0"/>
          </a:p>
          <a:p>
            <a:pPr lvl="4"/>
            <a:r>
              <a:rPr lang="en-US" sz="2400" dirty="0">
                <a:hlinkClick r:id="rId45"/>
              </a:rPr>
              <a:t>variant anatomy</a:t>
            </a:r>
            <a:endParaRPr lang="en-US" sz="2400" dirty="0"/>
          </a:p>
          <a:p>
            <a:pPr lvl="5"/>
            <a:r>
              <a:rPr lang="en-US" sz="2400" dirty="0">
                <a:hlinkClick r:id="rId46"/>
              </a:rPr>
              <a:t>right-sided aortic arch</a:t>
            </a:r>
            <a:endParaRPr lang="en-US" sz="2400" dirty="0"/>
          </a:p>
          <a:p>
            <a:pPr lvl="5"/>
            <a:r>
              <a:rPr lang="en-US" sz="2400" dirty="0">
                <a:hlinkClick r:id="rId47"/>
              </a:rPr>
              <a:t>double aortic arch</a:t>
            </a:r>
            <a:endParaRPr lang="en-US" sz="2400" dirty="0"/>
          </a:p>
          <a:p>
            <a:pPr lvl="5"/>
            <a:r>
              <a:rPr lang="en-US" sz="2400" dirty="0">
                <a:hlinkClick r:id="rId48"/>
              </a:rPr>
              <a:t>ductus diverticulum</a:t>
            </a:r>
            <a:endParaRPr lang="en-US" sz="2400" dirty="0"/>
          </a:p>
          <a:p>
            <a:pPr lvl="5"/>
            <a:r>
              <a:rPr lang="en-US" sz="2400" dirty="0"/>
              <a:t>branching patterns</a:t>
            </a:r>
          </a:p>
          <a:p>
            <a:pPr lvl="6"/>
            <a:r>
              <a:rPr lang="en-US" sz="2400" dirty="0">
                <a:hlinkClick r:id="rId49"/>
              </a:rPr>
              <a:t>bovine arch</a:t>
            </a:r>
            <a:endParaRPr lang="en-US" sz="2400" dirty="0"/>
          </a:p>
          <a:p>
            <a:pPr lvl="6"/>
            <a:r>
              <a:rPr lang="en-US" sz="2400" dirty="0">
                <a:hlinkClick r:id="rId50"/>
              </a:rPr>
              <a:t>aberrant right subclavian artery</a:t>
            </a:r>
            <a:endParaRPr lang="en-US" sz="2400" dirty="0"/>
          </a:p>
          <a:p>
            <a:pPr marL="0" indent="0">
              <a:buFont typeface="Wingdings" charset="2"/>
              <a:buNone/>
            </a:pPr>
            <a:endParaRPr lang="en-US" dirty="0"/>
          </a:p>
        </p:txBody>
      </p:sp>
      <p:sp>
        <p:nvSpPr>
          <p:cNvPr id="8" name="Title 3">
            <a:extLst>
              <a:ext uri="{FF2B5EF4-FFF2-40B4-BE49-F238E27FC236}">
                <a16:creationId xmlns:a16="http://schemas.microsoft.com/office/drawing/2014/main" id="{2BA72B67-AB91-406D-B87C-F46FA3FC413B}"/>
              </a:ext>
            </a:extLst>
          </p:cNvPr>
          <p:cNvSpPr txBox="1">
            <a:spLocks/>
          </p:cNvSpPr>
          <p:nvPr/>
        </p:nvSpPr>
        <p:spPr bwMode="auto">
          <a:xfrm>
            <a:off x="152400" y="2971800"/>
            <a:ext cx="2190625" cy="7551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457200" rtl="0" eaLnBrk="1" latinLnBrk="0" hangingPunct="1">
              <a:spcBef>
                <a:spcPct val="0"/>
              </a:spcBef>
              <a:buNone/>
              <a:defRPr sz="3200" b="0" i="0" kern="1200">
                <a:solidFill>
                  <a:schemeClr val="bg1"/>
                </a:solidFill>
                <a:latin typeface="Arial"/>
                <a:ea typeface="+mj-ea"/>
                <a:cs typeface="Arial"/>
              </a:defRPr>
            </a:lvl1pPr>
          </a:lstStyle>
          <a:p>
            <a:r>
              <a:rPr lang="en-US" sz="1400" dirty="0">
                <a:solidFill>
                  <a:schemeClr val="tx1"/>
                </a:solidFill>
              </a:rPr>
              <a:t>Example Radiopedia (https://radiopaedia.org)</a:t>
            </a:r>
            <a:br>
              <a:rPr lang="en-US" sz="1400" dirty="0">
                <a:solidFill>
                  <a:schemeClr val="tx1"/>
                </a:solidFill>
              </a:rPr>
            </a:br>
            <a:endParaRPr lang="en-US" sz="1400" dirty="0">
              <a:solidFill>
                <a:schemeClr val="tx1"/>
              </a:solidFill>
            </a:endParaRPr>
          </a:p>
        </p:txBody>
      </p:sp>
      <p:sp>
        <p:nvSpPr>
          <p:cNvPr id="6" name="Rectangle 5">
            <a:extLst>
              <a:ext uri="{FF2B5EF4-FFF2-40B4-BE49-F238E27FC236}">
                <a16:creationId xmlns:a16="http://schemas.microsoft.com/office/drawing/2014/main" id="{8227D76C-91A7-4DBA-92E4-C87DD0B9FF1E}"/>
              </a:ext>
            </a:extLst>
          </p:cNvPr>
          <p:cNvSpPr/>
          <p:nvPr/>
        </p:nvSpPr>
        <p:spPr>
          <a:xfrm>
            <a:off x="8060348" y="1231472"/>
            <a:ext cx="1800493" cy="369332"/>
          </a:xfrm>
          <a:prstGeom prst="rect">
            <a:avLst/>
          </a:prstGeom>
        </p:spPr>
        <p:txBody>
          <a:bodyPr wrap="none">
            <a:spAutoFit/>
          </a:bodyPr>
          <a:lstStyle/>
          <a:p>
            <a:r>
              <a:rPr lang="en-US" b="1" dirty="0"/>
              <a:t>Computational</a:t>
            </a:r>
          </a:p>
        </p:txBody>
      </p:sp>
      <p:sp>
        <p:nvSpPr>
          <p:cNvPr id="10" name="Rectangle 9">
            <a:extLst>
              <a:ext uri="{FF2B5EF4-FFF2-40B4-BE49-F238E27FC236}">
                <a16:creationId xmlns:a16="http://schemas.microsoft.com/office/drawing/2014/main" id="{3074A6A1-F9EE-48B4-ABB8-22FE31FD038B}"/>
              </a:ext>
            </a:extLst>
          </p:cNvPr>
          <p:cNvSpPr/>
          <p:nvPr/>
        </p:nvSpPr>
        <p:spPr>
          <a:xfrm>
            <a:off x="95375" y="1092973"/>
            <a:ext cx="6019799" cy="646331"/>
          </a:xfrm>
          <a:prstGeom prst="rect">
            <a:avLst/>
          </a:prstGeom>
        </p:spPr>
        <p:txBody>
          <a:bodyPr wrap="square">
            <a:spAutoFit/>
          </a:bodyPr>
          <a:lstStyle/>
          <a:p>
            <a:pPr algn="ctr"/>
            <a:r>
              <a:rPr lang="en-US" b="1" dirty="0"/>
              <a:t>Clinical: Large and medium size blood vessels have individual names and a recognizable hierarchy</a:t>
            </a:r>
          </a:p>
        </p:txBody>
      </p:sp>
    </p:spTree>
    <p:extLst>
      <p:ext uri="{BB962C8B-B14F-4D97-AF65-F5344CB8AC3E}">
        <p14:creationId xmlns:p14="http://schemas.microsoft.com/office/powerpoint/2010/main" val="392219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E881D3-C5D8-4D58-B82D-F0A69E238658}"/>
              </a:ext>
            </a:extLst>
          </p:cNvPr>
          <p:cNvSpPr>
            <a:spLocks noGrp="1"/>
          </p:cNvSpPr>
          <p:nvPr>
            <p:ph type="sldNum" sz="quarter" idx="10"/>
          </p:nvPr>
        </p:nvSpPr>
        <p:spPr/>
        <p:txBody>
          <a:bodyPr/>
          <a:lstStyle/>
          <a:p>
            <a:pPr>
              <a:defRPr/>
            </a:pPr>
            <a:fld id="{49C0EE74-1F2C-4D2D-91EC-B282DFC749DA}" type="slidenum">
              <a:rPr lang="en-US" smtClean="0">
                <a:solidFill>
                  <a:prstClr val="black"/>
                </a:solidFill>
              </a:rPr>
              <a:pPr>
                <a:defRPr/>
              </a:pPr>
              <a:t>14</a:t>
            </a:fld>
            <a:endParaRPr lang="en-US" dirty="0">
              <a:solidFill>
                <a:prstClr val="black"/>
              </a:solidFill>
            </a:endParaRPr>
          </a:p>
        </p:txBody>
      </p:sp>
      <p:sp>
        <p:nvSpPr>
          <p:cNvPr id="3" name="Title 2">
            <a:extLst>
              <a:ext uri="{FF2B5EF4-FFF2-40B4-BE49-F238E27FC236}">
                <a16:creationId xmlns:a16="http://schemas.microsoft.com/office/drawing/2014/main" id="{419D8DC3-90A9-46CD-901D-823E7C37F80D}"/>
              </a:ext>
            </a:extLst>
          </p:cNvPr>
          <p:cNvSpPr>
            <a:spLocks noGrp="1"/>
          </p:cNvSpPr>
          <p:nvPr>
            <p:ph type="title"/>
          </p:nvPr>
        </p:nvSpPr>
        <p:spPr>
          <a:xfrm>
            <a:off x="563033" y="228599"/>
            <a:ext cx="11171767" cy="685801"/>
          </a:xfrm>
        </p:spPr>
        <p:txBody>
          <a:bodyPr/>
          <a:lstStyle/>
          <a:p>
            <a:pPr algn="ctr"/>
            <a:r>
              <a:rPr lang="en-US" b="1" dirty="0">
                <a:effectLst>
                  <a:outerShdw blurRad="38100" dist="38100" dir="2700000" algn="tl">
                    <a:srgbClr val="000000">
                      <a:alpha val="43137"/>
                    </a:srgbClr>
                  </a:outerShdw>
                </a:effectLst>
              </a:rPr>
              <a:t>Vascular Conduits Functionally (and Structurally) “Wire” Together Same Organ’s Components and All Organs</a:t>
            </a:r>
          </a:p>
        </p:txBody>
      </p:sp>
      <p:sp>
        <p:nvSpPr>
          <p:cNvPr id="5" name="Text Placeholder 4">
            <a:extLst>
              <a:ext uri="{FF2B5EF4-FFF2-40B4-BE49-F238E27FC236}">
                <a16:creationId xmlns:a16="http://schemas.microsoft.com/office/drawing/2014/main" id="{BBA1ED80-55A7-47CD-9834-99B41C246550}"/>
              </a:ext>
            </a:extLst>
          </p:cNvPr>
          <p:cNvSpPr>
            <a:spLocks noGrp="1"/>
          </p:cNvSpPr>
          <p:nvPr>
            <p:ph type="body" sz="quarter" idx="12"/>
          </p:nvPr>
        </p:nvSpPr>
        <p:spPr>
          <a:xfrm>
            <a:off x="381000" y="1549860"/>
            <a:ext cx="11064833" cy="295275"/>
          </a:xfrm>
        </p:spPr>
        <p:txBody>
          <a:bodyPr/>
          <a:lstStyle/>
          <a:p>
            <a:r>
              <a:rPr lang="en-US" b="1" dirty="0" err="1"/>
              <a:t>ApiNATOMY</a:t>
            </a:r>
            <a:r>
              <a:rPr lang="en-US" b="1" dirty="0"/>
              <a:t> </a:t>
            </a:r>
          </a:p>
          <a:p>
            <a:r>
              <a:rPr lang="en-US" dirty="0">
                <a:hlinkClick r:id="rId2"/>
              </a:rPr>
              <a:t>https://bivi.co/visualisation/apinatomy</a:t>
            </a:r>
            <a:endParaRPr lang="en-US" b="1" dirty="0"/>
          </a:p>
        </p:txBody>
      </p:sp>
      <p:pic>
        <p:nvPicPr>
          <p:cNvPr id="9" name="Picture 8">
            <a:extLst>
              <a:ext uri="{FF2B5EF4-FFF2-40B4-BE49-F238E27FC236}">
                <a16:creationId xmlns:a16="http://schemas.microsoft.com/office/drawing/2014/main" id="{6FC942CC-19B6-4518-A329-AA4CD27EA01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2000"/>
                    </a14:imgEffect>
                  </a14:imgLayer>
                </a14:imgProps>
              </a:ext>
              <a:ext uri="{28A0092B-C50C-407E-A947-70E740481C1C}">
                <a14:useLocalDpi xmlns:a14="http://schemas.microsoft.com/office/drawing/2010/main" val="0"/>
              </a:ext>
            </a:extLst>
          </a:blip>
          <a:stretch>
            <a:fillRect/>
          </a:stretch>
        </p:blipFill>
        <p:spPr>
          <a:xfrm>
            <a:off x="5105400" y="1524000"/>
            <a:ext cx="6830764" cy="4541933"/>
          </a:xfrm>
          <a:prstGeom prst="rect">
            <a:avLst/>
          </a:prstGeom>
          <a:ln>
            <a:solidFill>
              <a:schemeClr val="tx1"/>
            </a:solidFill>
          </a:ln>
        </p:spPr>
      </p:pic>
      <p:pic>
        <p:nvPicPr>
          <p:cNvPr id="11266" name="Picture 2" descr="https://bivi.co/sites/default/files/styles/portfolio_fullwidth/public/1.png?itok=yWHR-0JN">
            <a:extLst>
              <a:ext uri="{FF2B5EF4-FFF2-40B4-BE49-F238E27FC236}">
                <a16:creationId xmlns:a16="http://schemas.microsoft.com/office/drawing/2014/main" id="{62437198-AC97-4647-A11D-D75405A5CF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157" y="2409759"/>
            <a:ext cx="4762500" cy="1905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50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E881D3-C5D8-4D58-B82D-F0A69E238658}"/>
              </a:ext>
            </a:extLst>
          </p:cNvPr>
          <p:cNvSpPr>
            <a:spLocks noGrp="1"/>
          </p:cNvSpPr>
          <p:nvPr>
            <p:ph type="sldNum" sz="quarter" idx="10"/>
          </p:nvPr>
        </p:nvSpPr>
        <p:spPr/>
        <p:txBody>
          <a:bodyPr/>
          <a:lstStyle/>
          <a:p>
            <a:pPr>
              <a:defRPr/>
            </a:pPr>
            <a:fld id="{49C0EE74-1F2C-4D2D-91EC-B282DFC749DA}" type="slidenum">
              <a:rPr lang="en-US" smtClean="0">
                <a:solidFill>
                  <a:prstClr val="black"/>
                </a:solidFill>
              </a:rPr>
              <a:pPr>
                <a:defRPr/>
              </a:pPr>
              <a:t>15</a:t>
            </a:fld>
            <a:endParaRPr lang="en-US" dirty="0">
              <a:solidFill>
                <a:prstClr val="black"/>
              </a:solidFill>
            </a:endParaRPr>
          </a:p>
        </p:txBody>
      </p:sp>
      <p:grpSp>
        <p:nvGrpSpPr>
          <p:cNvPr id="16" name="Group 15">
            <a:extLst>
              <a:ext uri="{FF2B5EF4-FFF2-40B4-BE49-F238E27FC236}">
                <a16:creationId xmlns:a16="http://schemas.microsoft.com/office/drawing/2014/main" id="{11D15062-896A-4EC4-9633-CE0B968E7019}"/>
              </a:ext>
            </a:extLst>
          </p:cNvPr>
          <p:cNvGrpSpPr/>
          <p:nvPr/>
        </p:nvGrpSpPr>
        <p:grpSpPr>
          <a:xfrm>
            <a:off x="6848897" y="1105450"/>
            <a:ext cx="4854953" cy="5160727"/>
            <a:chOff x="96857" y="1175118"/>
            <a:chExt cx="4854953" cy="5160727"/>
          </a:xfrm>
        </p:grpSpPr>
        <p:grpSp>
          <p:nvGrpSpPr>
            <p:cNvPr id="7" name="Group 6">
              <a:extLst>
                <a:ext uri="{FF2B5EF4-FFF2-40B4-BE49-F238E27FC236}">
                  <a16:creationId xmlns:a16="http://schemas.microsoft.com/office/drawing/2014/main" id="{60E581B0-618B-48D1-9B3A-06D520FC2FB6}"/>
                </a:ext>
              </a:extLst>
            </p:cNvPr>
            <p:cNvGrpSpPr/>
            <p:nvPr/>
          </p:nvGrpSpPr>
          <p:grpSpPr>
            <a:xfrm flipH="1">
              <a:off x="96857" y="1175118"/>
              <a:ext cx="4286746" cy="4957062"/>
              <a:chOff x="-1828103" y="636081"/>
              <a:chExt cx="5715664" cy="6609416"/>
            </a:xfrm>
          </p:grpSpPr>
          <p:sp>
            <p:nvSpPr>
              <p:cNvPr id="8" name="TextBox 7">
                <a:extLst>
                  <a:ext uri="{FF2B5EF4-FFF2-40B4-BE49-F238E27FC236}">
                    <a16:creationId xmlns:a16="http://schemas.microsoft.com/office/drawing/2014/main" id="{542FA31B-92C2-4796-B09C-F271494ABEC9}"/>
                  </a:ext>
                </a:extLst>
              </p:cNvPr>
              <p:cNvSpPr txBox="1"/>
              <p:nvPr/>
            </p:nvSpPr>
            <p:spPr>
              <a:xfrm>
                <a:off x="-1828103" y="636081"/>
                <a:ext cx="5392439" cy="451405"/>
              </a:xfrm>
              <a:prstGeom prst="rect">
                <a:avLst/>
              </a:prstGeom>
              <a:noFill/>
            </p:spPr>
            <p:txBody>
              <a:bodyPr wrap="square" rtlCol="0">
                <a:spAutoFit/>
              </a:bodyPr>
              <a:lstStyle/>
              <a:p>
                <a:pPr algn="ctr"/>
                <a:endParaRPr lang="en-US" sz="1600" b="1" dirty="0"/>
              </a:p>
            </p:txBody>
          </p:sp>
          <p:grpSp>
            <p:nvGrpSpPr>
              <p:cNvPr id="10" name="Group 9">
                <a:extLst>
                  <a:ext uri="{FF2B5EF4-FFF2-40B4-BE49-F238E27FC236}">
                    <a16:creationId xmlns:a16="http://schemas.microsoft.com/office/drawing/2014/main" id="{550E96B4-F4B5-481E-8DBB-38976625870D}"/>
                  </a:ext>
                </a:extLst>
              </p:cNvPr>
              <p:cNvGrpSpPr/>
              <p:nvPr/>
            </p:nvGrpSpPr>
            <p:grpSpPr>
              <a:xfrm>
                <a:off x="359689" y="1083466"/>
                <a:ext cx="3527872" cy="6162031"/>
                <a:chOff x="409705" y="1331275"/>
                <a:chExt cx="3527872" cy="6162031"/>
              </a:xfrm>
            </p:grpSpPr>
            <p:pic>
              <p:nvPicPr>
                <p:cNvPr id="11" name="Picture 2" descr="Fig. 5.">
                  <a:extLst>
                    <a:ext uri="{FF2B5EF4-FFF2-40B4-BE49-F238E27FC236}">
                      <a16:creationId xmlns:a16="http://schemas.microsoft.com/office/drawing/2014/main" id="{E3C83748-5A81-4695-8673-465CF9CB4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05" y="1331275"/>
                  <a:ext cx="3527872" cy="51426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A9E0FE-5660-4178-A124-BE64D244CEDC}"/>
                    </a:ext>
                  </a:extLst>
                </p:cNvPr>
                <p:cNvSpPr/>
                <p:nvPr/>
              </p:nvSpPr>
              <p:spPr>
                <a:xfrm>
                  <a:off x="1757134" y="6959826"/>
                  <a:ext cx="1709893" cy="533480"/>
                </a:xfrm>
                <a:prstGeom prst="rect">
                  <a:avLst/>
                </a:prstGeom>
                <a:solidFill>
                  <a:schemeClr val="bg1"/>
                </a:solidFill>
              </p:spPr>
              <p:txBody>
                <a:bodyPr wrap="square">
                  <a:spAutoFit/>
                </a:bodyPr>
                <a:lstStyle/>
                <a:p>
                  <a:r>
                    <a:rPr lang="en-US" sz="1000" b="1" dirty="0">
                      <a:solidFill>
                        <a:srgbClr val="1F1F1F"/>
                      </a:solidFill>
                      <a:latin typeface="Muli"/>
                    </a:rPr>
                    <a:t>Nordsletten et al,  2006 Am J Physiol</a:t>
                  </a:r>
                </a:p>
              </p:txBody>
            </p:sp>
          </p:grpSp>
        </p:grpSp>
        <p:pic>
          <p:nvPicPr>
            <p:cNvPr id="1026" name="Picture 2" descr="Fig. 7.">
              <a:extLst>
                <a:ext uri="{FF2B5EF4-FFF2-40B4-BE49-F238E27FC236}">
                  <a16:creationId xmlns:a16="http://schemas.microsoft.com/office/drawing/2014/main" id="{A396D7BC-EC8C-4BAD-8863-AE27C0397F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9336" y="3763281"/>
              <a:ext cx="1881188" cy="257256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15973FF-DE71-498E-A13D-0DA09434C2CB}"/>
                </a:ext>
              </a:extLst>
            </p:cNvPr>
            <p:cNvSpPr txBox="1"/>
            <p:nvPr/>
          </p:nvSpPr>
          <p:spPr>
            <a:xfrm flipH="1">
              <a:off x="2883578" y="5975769"/>
              <a:ext cx="1632704" cy="300082"/>
            </a:xfrm>
            <a:prstGeom prst="rect">
              <a:avLst/>
            </a:prstGeom>
            <a:noFill/>
          </p:spPr>
          <p:txBody>
            <a:bodyPr wrap="square" rtlCol="0">
              <a:spAutoFit/>
            </a:bodyPr>
            <a:lstStyle/>
            <a:p>
              <a:r>
                <a:rPr lang="en-US" sz="1350" b="1" dirty="0">
                  <a:solidFill>
                    <a:schemeClr val="bg1"/>
                  </a:solidFill>
                </a:rPr>
                <a:t>Vessel order</a:t>
              </a:r>
            </a:p>
          </p:txBody>
        </p:sp>
        <p:pic>
          <p:nvPicPr>
            <p:cNvPr id="6146" name="Picture 2" descr="Fig. 6.">
              <a:extLst>
                <a:ext uri="{FF2B5EF4-FFF2-40B4-BE49-F238E27FC236}">
                  <a16:creationId xmlns:a16="http://schemas.microsoft.com/office/drawing/2014/main" id="{C16293FE-23A6-4DCA-8CDF-EF5BF7BEEA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2937" y="1704722"/>
              <a:ext cx="1838873" cy="16844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139849-C5FB-448C-AB3B-9183AEDC7731}"/>
                </a:ext>
              </a:extLst>
            </p:cNvPr>
            <p:cNvSpPr/>
            <p:nvPr/>
          </p:nvSpPr>
          <p:spPr>
            <a:xfrm>
              <a:off x="3311645" y="3397125"/>
              <a:ext cx="1282421" cy="215444"/>
            </a:xfrm>
            <a:prstGeom prst="rect">
              <a:avLst/>
            </a:prstGeom>
          </p:spPr>
          <p:txBody>
            <a:bodyPr wrap="square">
              <a:spAutoFit/>
            </a:bodyPr>
            <a:lstStyle/>
            <a:p>
              <a:r>
                <a:rPr lang="en-US" sz="800" b="1" dirty="0">
                  <a:solidFill>
                    <a:srgbClr val="1F1F1F"/>
                  </a:solidFill>
                  <a:latin typeface="Muli"/>
                </a:rPr>
                <a:t>4 μm micro-CT data</a:t>
              </a:r>
              <a:endParaRPr lang="en-US" sz="800" b="1" dirty="0"/>
            </a:p>
          </p:txBody>
        </p:sp>
        <p:sp>
          <p:nvSpPr>
            <p:cNvPr id="101" name="Rectangle 100">
              <a:extLst>
                <a:ext uri="{FF2B5EF4-FFF2-40B4-BE49-F238E27FC236}">
                  <a16:creationId xmlns:a16="http://schemas.microsoft.com/office/drawing/2014/main" id="{D5A99F8D-2748-4AAA-B8B6-2E2186E83C11}"/>
                </a:ext>
              </a:extLst>
            </p:cNvPr>
            <p:cNvSpPr/>
            <p:nvPr/>
          </p:nvSpPr>
          <p:spPr>
            <a:xfrm>
              <a:off x="609600" y="4990037"/>
              <a:ext cx="1064562" cy="215444"/>
            </a:xfrm>
            <a:prstGeom prst="rect">
              <a:avLst/>
            </a:prstGeom>
            <a:solidFill>
              <a:schemeClr val="bg1"/>
            </a:solidFill>
          </p:spPr>
          <p:txBody>
            <a:bodyPr wrap="square">
              <a:spAutoFit/>
            </a:bodyPr>
            <a:lstStyle/>
            <a:p>
              <a:r>
                <a:rPr lang="en-US" sz="800" b="1" dirty="0">
                  <a:solidFill>
                    <a:srgbClr val="1F1F1F"/>
                  </a:solidFill>
                  <a:latin typeface="Muli"/>
                </a:rPr>
                <a:t>20 μm micro-CT data</a:t>
              </a:r>
              <a:endParaRPr lang="en-US" sz="800" b="1" dirty="0"/>
            </a:p>
          </p:txBody>
        </p:sp>
      </p:grpSp>
      <p:grpSp>
        <p:nvGrpSpPr>
          <p:cNvPr id="15" name="Group 14">
            <a:extLst>
              <a:ext uri="{FF2B5EF4-FFF2-40B4-BE49-F238E27FC236}">
                <a16:creationId xmlns:a16="http://schemas.microsoft.com/office/drawing/2014/main" id="{9202983F-A499-49F9-9980-997EFAED2119}"/>
              </a:ext>
            </a:extLst>
          </p:cNvPr>
          <p:cNvGrpSpPr/>
          <p:nvPr/>
        </p:nvGrpSpPr>
        <p:grpSpPr>
          <a:xfrm>
            <a:off x="123994" y="1105451"/>
            <a:ext cx="3338704" cy="5336626"/>
            <a:chOff x="8301969" y="1400105"/>
            <a:chExt cx="2886862" cy="4525841"/>
          </a:xfrm>
        </p:grpSpPr>
        <p:pic>
          <p:nvPicPr>
            <p:cNvPr id="8198" name="Picture 6" descr=" ">
              <a:extLst>
                <a:ext uri="{FF2B5EF4-FFF2-40B4-BE49-F238E27FC236}">
                  <a16:creationId xmlns:a16="http://schemas.microsoft.com/office/drawing/2014/main" id="{D0414F35-56FA-4F37-AAB1-919E1F13F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1969" y="1400105"/>
              <a:ext cx="2886862" cy="432578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E2E7A7B-6297-4E6F-87E1-F0B6750C92CC}"/>
                </a:ext>
              </a:extLst>
            </p:cNvPr>
            <p:cNvSpPr/>
            <p:nvPr/>
          </p:nvSpPr>
          <p:spPr>
            <a:xfrm>
              <a:off x="8643175" y="5725891"/>
              <a:ext cx="2204450" cy="200055"/>
            </a:xfrm>
            <a:prstGeom prst="rect">
              <a:avLst/>
            </a:prstGeom>
          </p:spPr>
          <p:txBody>
            <a:bodyPr wrap="none">
              <a:spAutoFit/>
            </a:bodyPr>
            <a:lstStyle/>
            <a:p>
              <a:r>
                <a:rPr lang="en-US" sz="700" dirty="0"/>
                <a:t>https://www.pinterest.jp/pin/522699100479032485/</a:t>
              </a:r>
            </a:p>
          </p:txBody>
        </p:sp>
      </p:grpSp>
      <p:sp>
        <p:nvSpPr>
          <p:cNvPr id="18" name="Title 17">
            <a:extLst>
              <a:ext uri="{FF2B5EF4-FFF2-40B4-BE49-F238E27FC236}">
                <a16:creationId xmlns:a16="http://schemas.microsoft.com/office/drawing/2014/main" id="{EDBD35DC-3D4B-4162-B004-8EE3F749399E}"/>
              </a:ext>
            </a:extLst>
          </p:cNvPr>
          <p:cNvSpPr>
            <a:spLocks noGrp="1"/>
          </p:cNvSpPr>
          <p:nvPr>
            <p:ph type="title"/>
          </p:nvPr>
        </p:nvSpPr>
        <p:spPr/>
        <p:txBody>
          <a:bodyPr/>
          <a:lstStyle/>
          <a:p>
            <a:pPr algn="ctr"/>
            <a:r>
              <a:rPr lang="en-US" b="1" dirty="0">
                <a:solidFill>
                  <a:srgbClr val="FF0000"/>
                </a:solidFill>
              </a:rPr>
              <a:t>Desirable #2: “</a:t>
            </a:r>
            <a:r>
              <a:rPr lang="en-US" b="1" i="1" dirty="0">
                <a:solidFill>
                  <a:srgbClr val="FF0000"/>
                </a:solidFill>
              </a:rPr>
              <a:t>Applicable to all (most) body tissues”</a:t>
            </a:r>
            <a:br>
              <a:rPr lang="en-US" b="1" i="1" dirty="0">
                <a:solidFill>
                  <a:srgbClr val="FF0000"/>
                </a:solidFill>
              </a:rPr>
            </a:br>
            <a:r>
              <a:rPr lang="en-US" sz="2400" b="1" dirty="0">
                <a:effectLst>
                  <a:outerShdw blurRad="38100" dist="38100" dir="2700000" algn="tl">
                    <a:srgbClr val="000000">
                      <a:alpha val="43137"/>
                    </a:srgbClr>
                  </a:outerShdw>
                </a:effectLst>
              </a:rPr>
              <a:t>The Vasculature is “Framing” Organ’s Architecture -  Across Scales</a:t>
            </a:r>
            <a:endParaRPr lang="en-US" sz="2400" dirty="0"/>
          </a:p>
        </p:txBody>
      </p:sp>
      <p:grpSp>
        <p:nvGrpSpPr>
          <p:cNvPr id="23" name="Group 22">
            <a:extLst>
              <a:ext uri="{FF2B5EF4-FFF2-40B4-BE49-F238E27FC236}">
                <a16:creationId xmlns:a16="http://schemas.microsoft.com/office/drawing/2014/main" id="{7B296A64-A909-4C74-8911-71CBE0914662}"/>
              </a:ext>
            </a:extLst>
          </p:cNvPr>
          <p:cNvGrpSpPr/>
          <p:nvPr/>
        </p:nvGrpSpPr>
        <p:grpSpPr>
          <a:xfrm>
            <a:off x="3295806" y="1105450"/>
            <a:ext cx="2342993" cy="1890717"/>
            <a:chOff x="8915400" y="3124200"/>
            <a:chExt cx="2619375" cy="1939390"/>
          </a:xfrm>
        </p:grpSpPr>
        <p:pic>
          <p:nvPicPr>
            <p:cNvPr id="24" name="Picture 4" descr="Vessels of human brain">
              <a:extLst>
                <a:ext uri="{FF2B5EF4-FFF2-40B4-BE49-F238E27FC236}">
                  <a16:creationId xmlns:a16="http://schemas.microsoft.com/office/drawing/2014/main" id="{D08B820F-8377-4E5C-9147-17D7E905C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5400" y="3124200"/>
              <a:ext cx="2619375" cy="17526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7FA5C0B-760E-4553-B805-3D3BB87A32AD}"/>
                </a:ext>
              </a:extLst>
            </p:cNvPr>
            <p:cNvSpPr/>
            <p:nvPr/>
          </p:nvSpPr>
          <p:spPr>
            <a:xfrm>
              <a:off x="9000232" y="4848146"/>
              <a:ext cx="2449710" cy="215444"/>
            </a:xfrm>
            <a:prstGeom prst="rect">
              <a:avLst/>
            </a:prstGeom>
          </p:spPr>
          <p:txBody>
            <a:bodyPr wrap="none">
              <a:spAutoFit/>
            </a:bodyPr>
            <a:lstStyle/>
            <a:p>
              <a:r>
                <a:rPr lang="en-US" sz="800" dirty="0">
                  <a:solidFill>
                    <a:srgbClr val="555555"/>
                  </a:solidFill>
                  <a:latin typeface="Source Sans Pro" panose="020B0503030403020204" pitchFamily="34" charset="0"/>
                </a:rPr>
                <a:t>Zlokovic &amp; Apuzzo: Neurosurgery 43(4):877-878, 1998</a:t>
              </a:r>
              <a:endParaRPr lang="en-US" sz="800" dirty="0"/>
            </a:p>
          </p:txBody>
        </p:sp>
      </p:grpSp>
      <p:grpSp>
        <p:nvGrpSpPr>
          <p:cNvPr id="5" name="Group 4">
            <a:extLst>
              <a:ext uri="{FF2B5EF4-FFF2-40B4-BE49-F238E27FC236}">
                <a16:creationId xmlns:a16="http://schemas.microsoft.com/office/drawing/2014/main" id="{4AAFC466-969F-4F06-9045-6B23F980552A}"/>
              </a:ext>
            </a:extLst>
          </p:cNvPr>
          <p:cNvGrpSpPr/>
          <p:nvPr/>
        </p:nvGrpSpPr>
        <p:grpSpPr>
          <a:xfrm>
            <a:off x="3552417" y="3232061"/>
            <a:ext cx="2858974" cy="2799762"/>
            <a:chOff x="3552417" y="3232061"/>
            <a:chExt cx="2858974" cy="2799762"/>
          </a:xfrm>
        </p:grpSpPr>
        <p:pic>
          <p:nvPicPr>
            <p:cNvPr id="8194" name="Picture 2" descr="A visualization of the heart's circulatory system, generated from micro-computed tomography. Image: Mark L. Riccio/Cornell University ÂµCT Facility for Imaging and Preclinical Research and Flavio H. Fenton/Cornell University">
              <a:extLst>
                <a:ext uri="{FF2B5EF4-FFF2-40B4-BE49-F238E27FC236}">
                  <a16:creationId xmlns:a16="http://schemas.microsoft.com/office/drawing/2014/main" id="{5DE1BB0D-28E8-4274-82CA-0C2C327C7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8993" y="3232061"/>
              <a:ext cx="2842398" cy="27997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F35F0C0-FC50-4863-8C81-90746CACF131}"/>
                </a:ext>
              </a:extLst>
            </p:cNvPr>
            <p:cNvSpPr/>
            <p:nvPr/>
          </p:nvSpPr>
          <p:spPr>
            <a:xfrm>
              <a:off x="3552417" y="3271131"/>
              <a:ext cx="1795684" cy="230832"/>
            </a:xfrm>
            <a:prstGeom prst="rect">
              <a:avLst/>
            </a:prstGeom>
          </p:spPr>
          <p:txBody>
            <a:bodyPr wrap="none">
              <a:spAutoFit/>
            </a:bodyPr>
            <a:lstStyle/>
            <a:p>
              <a:r>
                <a:rPr lang="it-IT" sz="900" b="1" dirty="0">
                  <a:solidFill>
                    <a:srgbClr val="FFFFFF"/>
                  </a:solidFill>
                  <a:latin typeface="Myriad"/>
                </a:rPr>
                <a:t>Riccio&amp;Fenton/Cornell University</a:t>
              </a:r>
              <a:endParaRPr lang="en-US" sz="900" dirty="0"/>
            </a:p>
          </p:txBody>
        </p:sp>
      </p:grpSp>
    </p:spTree>
    <p:extLst>
      <p:ext uri="{BB962C8B-B14F-4D97-AF65-F5344CB8AC3E}">
        <p14:creationId xmlns:p14="http://schemas.microsoft.com/office/powerpoint/2010/main" val="1062547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B02B-388C-4C33-AC9F-9BC310A51297}"/>
              </a:ext>
            </a:extLst>
          </p:cNvPr>
          <p:cNvSpPr>
            <a:spLocks noGrp="1"/>
          </p:cNvSpPr>
          <p:nvPr>
            <p:ph type="title"/>
          </p:nvPr>
        </p:nvSpPr>
        <p:spPr>
          <a:xfrm>
            <a:off x="1043442" y="225233"/>
            <a:ext cx="11059583" cy="687585"/>
          </a:xfrm>
        </p:spPr>
        <p:txBody>
          <a:bodyPr/>
          <a:lstStyle/>
          <a:p>
            <a:pPr algn="ctr"/>
            <a:r>
              <a:rPr lang="en-US" b="1" dirty="0">
                <a:effectLst>
                  <a:outerShdw blurRad="38100" dist="38100" dir="2700000" algn="tl">
                    <a:srgbClr val="000000">
                      <a:alpha val="43137"/>
                    </a:srgbClr>
                  </a:outerShdw>
                </a:effectLst>
              </a:rPr>
              <a:t>Vasculature Drives Organogenesis</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Organ Patterning Around Vessels</a:t>
            </a:r>
          </a:p>
        </p:txBody>
      </p:sp>
      <p:sp>
        <p:nvSpPr>
          <p:cNvPr id="3" name="Slide Number Placeholder 2">
            <a:extLst>
              <a:ext uri="{FF2B5EF4-FFF2-40B4-BE49-F238E27FC236}">
                <a16:creationId xmlns:a16="http://schemas.microsoft.com/office/drawing/2014/main" id="{41274328-0791-40D5-A112-EC3182C0AFBE}"/>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16</a:t>
            </a:fld>
            <a:endParaRPr lang="en-US" dirty="0">
              <a:solidFill>
                <a:prstClr val="black"/>
              </a:solidFill>
            </a:endParaRPr>
          </a:p>
        </p:txBody>
      </p:sp>
      <p:grpSp>
        <p:nvGrpSpPr>
          <p:cNvPr id="6" name="Group 5">
            <a:extLst>
              <a:ext uri="{FF2B5EF4-FFF2-40B4-BE49-F238E27FC236}">
                <a16:creationId xmlns:a16="http://schemas.microsoft.com/office/drawing/2014/main" id="{E24748C2-3E15-45A1-9FF2-8B9C4542CBEA}"/>
              </a:ext>
            </a:extLst>
          </p:cNvPr>
          <p:cNvGrpSpPr/>
          <p:nvPr/>
        </p:nvGrpSpPr>
        <p:grpSpPr>
          <a:xfrm>
            <a:off x="926771" y="1156717"/>
            <a:ext cx="4027212" cy="4827704"/>
            <a:chOff x="926771" y="1156717"/>
            <a:chExt cx="4027212" cy="4827704"/>
          </a:xfrm>
        </p:grpSpPr>
        <p:pic>
          <p:nvPicPr>
            <p:cNvPr id="3074" name="Picture 2" descr="Figure thumbnail gr3">
              <a:extLst>
                <a:ext uri="{FF2B5EF4-FFF2-40B4-BE49-F238E27FC236}">
                  <a16:creationId xmlns:a16="http://schemas.microsoft.com/office/drawing/2014/main" id="{AE883073-B6A8-439B-BDC2-6FCC990D1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552" y="1600200"/>
              <a:ext cx="3086100" cy="43842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83043B5-EA7E-46CA-8AA7-693E702D98F1}"/>
                </a:ext>
              </a:extLst>
            </p:cNvPr>
            <p:cNvSpPr/>
            <p:nvPr/>
          </p:nvSpPr>
          <p:spPr>
            <a:xfrm>
              <a:off x="926771" y="1156717"/>
              <a:ext cx="4027212" cy="369332"/>
            </a:xfrm>
            <a:prstGeom prst="rect">
              <a:avLst/>
            </a:prstGeom>
          </p:spPr>
          <p:txBody>
            <a:bodyPr wrap="square">
              <a:spAutoFit/>
            </a:bodyPr>
            <a:lstStyle/>
            <a:p>
              <a:r>
                <a:rPr lang="en-US" b="1" dirty="0">
                  <a:solidFill>
                    <a:srgbClr val="505050"/>
                  </a:solidFill>
                  <a:latin typeface="Helvetica" panose="020B0604020202020204" pitchFamily="34" charset="0"/>
                </a:rPr>
                <a:t>Development of Liver Bile Ducts</a:t>
              </a:r>
              <a:endParaRPr lang="en-US" dirty="0"/>
            </a:p>
          </p:txBody>
        </p:sp>
      </p:grpSp>
      <p:sp>
        <p:nvSpPr>
          <p:cNvPr id="5" name="TextBox 4">
            <a:extLst>
              <a:ext uri="{FF2B5EF4-FFF2-40B4-BE49-F238E27FC236}">
                <a16:creationId xmlns:a16="http://schemas.microsoft.com/office/drawing/2014/main" id="{92A63FC3-D48A-4DF2-9939-60DAFECD1CEF}"/>
              </a:ext>
            </a:extLst>
          </p:cNvPr>
          <p:cNvSpPr txBox="1"/>
          <p:nvPr/>
        </p:nvSpPr>
        <p:spPr>
          <a:xfrm>
            <a:off x="996146" y="6104228"/>
            <a:ext cx="3835401" cy="307777"/>
          </a:xfrm>
          <a:prstGeom prst="rect">
            <a:avLst/>
          </a:prstGeom>
          <a:noFill/>
        </p:spPr>
        <p:txBody>
          <a:bodyPr wrap="square" rtlCol="0">
            <a:spAutoFit/>
          </a:bodyPr>
          <a:lstStyle/>
          <a:p>
            <a:r>
              <a:rPr lang="en-US" sz="1400" dirty="0"/>
              <a:t>Si-Tayeb et al, Developmental Cell 2010</a:t>
            </a:r>
          </a:p>
        </p:txBody>
      </p:sp>
      <p:pic>
        <p:nvPicPr>
          <p:cNvPr id="3076" name="Picture 4" descr="Imagini pentru organogenesis">
            <a:extLst>
              <a:ext uri="{FF2B5EF4-FFF2-40B4-BE49-F238E27FC236}">
                <a16:creationId xmlns:a16="http://schemas.microsoft.com/office/drawing/2014/main" id="{49775D2C-FA72-4EBD-98A6-1D6E7F199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983" y="1600200"/>
            <a:ext cx="3238500" cy="438816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421DFA7-DAAE-4050-9F3C-EAF633FDD85C}"/>
              </a:ext>
            </a:extLst>
          </p:cNvPr>
          <p:cNvGrpSpPr/>
          <p:nvPr/>
        </p:nvGrpSpPr>
        <p:grpSpPr>
          <a:xfrm>
            <a:off x="7990353" y="1086760"/>
            <a:ext cx="3907494" cy="5171356"/>
            <a:chOff x="7990353" y="1086760"/>
            <a:chExt cx="3907494" cy="5171356"/>
          </a:xfrm>
        </p:grpSpPr>
        <p:pic>
          <p:nvPicPr>
            <p:cNvPr id="3078" name="Picture 6" descr="Imagine similarÄ">
              <a:extLst>
                <a:ext uri="{FF2B5EF4-FFF2-40B4-BE49-F238E27FC236}">
                  <a16:creationId xmlns:a16="http://schemas.microsoft.com/office/drawing/2014/main" id="{32CACF27-E5BD-42D7-8BA4-E8152C3D3A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46463" y="3858467"/>
              <a:ext cx="3199533" cy="239964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ine similarÄ">
              <a:extLst>
                <a:ext uri="{FF2B5EF4-FFF2-40B4-BE49-F238E27FC236}">
                  <a16:creationId xmlns:a16="http://schemas.microsoft.com/office/drawing/2014/main" id="{F59F68A5-5B2E-4AC8-910C-E22C431B42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6800" y="1733091"/>
              <a:ext cx="2514600" cy="19946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ini pentru stages of subdivision development">
              <a:extLst>
                <a:ext uri="{FF2B5EF4-FFF2-40B4-BE49-F238E27FC236}">
                  <a16:creationId xmlns:a16="http://schemas.microsoft.com/office/drawing/2014/main" id="{A3CA3628-0547-494E-AD4D-23FDCC8969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8883" y="3130360"/>
              <a:ext cx="2381250" cy="15906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C0904F4-6A79-4A51-A565-F896944DE2DF}"/>
                </a:ext>
              </a:extLst>
            </p:cNvPr>
            <p:cNvSpPr/>
            <p:nvPr/>
          </p:nvSpPr>
          <p:spPr>
            <a:xfrm>
              <a:off x="7990353" y="1086760"/>
              <a:ext cx="3907494" cy="646331"/>
            </a:xfrm>
            <a:prstGeom prst="rect">
              <a:avLst/>
            </a:prstGeom>
          </p:spPr>
          <p:txBody>
            <a:bodyPr wrap="square">
              <a:spAutoFit/>
            </a:bodyPr>
            <a:lstStyle/>
            <a:p>
              <a:pPr algn="ctr"/>
              <a:r>
                <a:rPr lang="en-US" b="1" dirty="0">
                  <a:solidFill>
                    <a:srgbClr val="505050"/>
                  </a:solidFill>
                  <a:latin typeface="Helvetica" panose="020B0604020202020204" pitchFamily="34" charset="0"/>
                </a:rPr>
                <a:t>Roads in the Development of Residential Subdivisions</a:t>
              </a:r>
              <a:endParaRPr lang="en-US" dirty="0"/>
            </a:p>
          </p:txBody>
        </p:sp>
      </p:grpSp>
    </p:spTree>
    <p:extLst>
      <p:ext uri="{BB962C8B-B14F-4D97-AF65-F5344CB8AC3E}">
        <p14:creationId xmlns:p14="http://schemas.microsoft.com/office/powerpoint/2010/main" val="331237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E881D3-C5D8-4D58-B82D-F0A69E238658}"/>
              </a:ext>
            </a:extLst>
          </p:cNvPr>
          <p:cNvSpPr>
            <a:spLocks noGrp="1"/>
          </p:cNvSpPr>
          <p:nvPr>
            <p:ph type="sldNum" sz="quarter" idx="10"/>
          </p:nvPr>
        </p:nvSpPr>
        <p:spPr/>
        <p:txBody>
          <a:bodyPr/>
          <a:lstStyle/>
          <a:p>
            <a:pPr>
              <a:defRPr/>
            </a:pPr>
            <a:fld id="{49C0EE74-1F2C-4D2D-91EC-B282DFC749DA}" type="slidenum">
              <a:rPr lang="en-US" smtClean="0">
                <a:solidFill>
                  <a:prstClr val="black"/>
                </a:solidFill>
              </a:rPr>
              <a:pPr>
                <a:defRPr/>
              </a:pPr>
              <a:t>17</a:t>
            </a:fld>
            <a:endParaRPr lang="en-US" dirty="0">
              <a:solidFill>
                <a:prstClr val="black"/>
              </a:solidFill>
            </a:endParaRPr>
          </a:p>
        </p:txBody>
      </p:sp>
      <p:sp>
        <p:nvSpPr>
          <p:cNvPr id="3" name="Title 2">
            <a:extLst>
              <a:ext uri="{FF2B5EF4-FFF2-40B4-BE49-F238E27FC236}">
                <a16:creationId xmlns:a16="http://schemas.microsoft.com/office/drawing/2014/main" id="{419D8DC3-90A9-46CD-901D-823E7C37F80D}"/>
              </a:ext>
            </a:extLst>
          </p:cNvPr>
          <p:cNvSpPr>
            <a:spLocks noGrp="1"/>
          </p:cNvSpPr>
          <p:nvPr>
            <p:ph type="title"/>
          </p:nvPr>
        </p:nvSpPr>
        <p:spPr>
          <a:xfrm>
            <a:off x="777269" y="480715"/>
            <a:ext cx="10695615" cy="514351"/>
          </a:xfrm>
        </p:spPr>
        <p:txBody>
          <a:bodyPr/>
          <a:lstStyle/>
          <a:p>
            <a:pPr algn="ctr"/>
            <a:br>
              <a:rPr lang="en-US" sz="2400" b="1" dirty="0">
                <a:effectLst>
                  <a:outerShdw blurRad="38100" dist="38100" dir="2700000" algn="tl">
                    <a:srgbClr val="000000">
                      <a:alpha val="43137"/>
                    </a:srgbClr>
                  </a:outerShdw>
                </a:effectLst>
              </a:rPr>
            </a:br>
            <a:r>
              <a:rPr lang="en-US" altLang="en-US" sz="2400" b="1" dirty="0">
                <a:latin typeface="Arial" pitchFamily="34" charset="0"/>
              </a:rPr>
              <a:t>Vascular Architecture Provides Additional Recognizable Features Vascular “Fingerprint” for Each Tissue</a:t>
            </a:r>
            <a:br>
              <a:rPr lang="en-US" altLang="en-US" sz="2400" b="1" dirty="0">
                <a:latin typeface="Arial" pitchFamily="34" charset="0"/>
              </a:rPr>
            </a:br>
            <a:br>
              <a:rPr lang="en-US" sz="2400" b="1" dirty="0"/>
            </a:br>
            <a:endParaRPr lang="en-US" sz="2400" b="1"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315973FF-DE71-498E-A13D-0DA09434C2CB}"/>
              </a:ext>
            </a:extLst>
          </p:cNvPr>
          <p:cNvSpPr txBox="1"/>
          <p:nvPr/>
        </p:nvSpPr>
        <p:spPr>
          <a:xfrm flipH="1">
            <a:off x="2275989" y="5974994"/>
            <a:ext cx="1632704" cy="300082"/>
          </a:xfrm>
          <a:prstGeom prst="rect">
            <a:avLst/>
          </a:prstGeom>
          <a:noFill/>
        </p:spPr>
        <p:txBody>
          <a:bodyPr wrap="square" rtlCol="0">
            <a:spAutoFit/>
          </a:bodyPr>
          <a:lstStyle/>
          <a:p>
            <a:r>
              <a:rPr lang="en-US" sz="1350" b="1" dirty="0">
                <a:solidFill>
                  <a:schemeClr val="bg1"/>
                </a:solidFill>
              </a:rPr>
              <a:t>Vessel order</a:t>
            </a:r>
          </a:p>
        </p:txBody>
      </p:sp>
      <p:grpSp>
        <p:nvGrpSpPr>
          <p:cNvPr id="53" name="Group 52">
            <a:extLst>
              <a:ext uri="{FF2B5EF4-FFF2-40B4-BE49-F238E27FC236}">
                <a16:creationId xmlns:a16="http://schemas.microsoft.com/office/drawing/2014/main" id="{5EAADC08-347C-4787-9481-3830016F9650}"/>
              </a:ext>
            </a:extLst>
          </p:cNvPr>
          <p:cNvGrpSpPr/>
          <p:nvPr/>
        </p:nvGrpSpPr>
        <p:grpSpPr>
          <a:xfrm>
            <a:off x="416293" y="1219200"/>
            <a:ext cx="9177933" cy="5118719"/>
            <a:chOff x="2092961" y="1413677"/>
            <a:chExt cx="8424094" cy="4612625"/>
          </a:xfrm>
        </p:grpSpPr>
        <p:sp>
          <p:nvSpPr>
            <p:cNvPr id="54" name="Line 45">
              <a:extLst>
                <a:ext uri="{FF2B5EF4-FFF2-40B4-BE49-F238E27FC236}">
                  <a16:creationId xmlns:a16="http://schemas.microsoft.com/office/drawing/2014/main" id="{7EE19B95-FE22-4222-AA4B-B5EF458C4804}"/>
                </a:ext>
              </a:extLst>
            </p:cNvPr>
            <p:cNvSpPr>
              <a:spLocks noChangeShapeType="1"/>
            </p:cNvSpPr>
            <p:nvPr/>
          </p:nvSpPr>
          <p:spPr bwMode="auto">
            <a:xfrm>
              <a:off x="6770873" y="5640691"/>
              <a:ext cx="561975"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p>
          </p:txBody>
        </p:sp>
        <p:sp>
          <p:nvSpPr>
            <p:cNvPr id="55" name="Line 65">
              <a:extLst>
                <a:ext uri="{FF2B5EF4-FFF2-40B4-BE49-F238E27FC236}">
                  <a16:creationId xmlns:a16="http://schemas.microsoft.com/office/drawing/2014/main" id="{D7DD68E0-8A21-464C-8391-E8D28788B26A}"/>
                </a:ext>
              </a:extLst>
            </p:cNvPr>
            <p:cNvSpPr>
              <a:spLocks noChangeShapeType="1"/>
            </p:cNvSpPr>
            <p:nvPr/>
          </p:nvSpPr>
          <p:spPr bwMode="auto">
            <a:xfrm>
              <a:off x="6817485" y="5732860"/>
              <a:ext cx="454819"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p>
          </p:txBody>
        </p:sp>
        <p:sp>
          <p:nvSpPr>
            <p:cNvPr id="56" name="Line 43">
              <a:extLst>
                <a:ext uri="{FF2B5EF4-FFF2-40B4-BE49-F238E27FC236}">
                  <a16:creationId xmlns:a16="http://schemas.microsoft.com/office/drawing/2014/main" id="{5EF153FA-CA99-46A3-BAD6-7CAEADCAEA94}"/>
                </a:ext>
              </a:extLst>
            </p:cNvPr>
            <p:cNvSpPr>
              <a:spLocks noChangeShapeType="1"/>
            </p:cNvSpPr>
            <p:nvPr/>
          </p:nvSpPr>
          <p:spPr bwMode="auto">
            <a:xfrm>
              <a:off x="4389238" y="3535706"/>
              <a:ext cx="42754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800" dirty="0"/>
            </a:p>
          </p:txBody>
        </p:sp>
        <p:pic>
          <p:nvPicPr>
            <p:cNvPr id="57" name="Picture 23">
              <a:extLst>
                <a:ext uri="{FF2B5EF4-FFF2-40B4-BE49-F238E27FC236}">
                  <a16:creationId xmlns:a16="http://schemas.microsoft.com/office/drawing/2014/main" id="{3D13E278-0FC6-4EB7-A99D-C2F020FC3E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9750" y="1441756"/>
              <a:ext cx="2562309" cy="2170897"/>
            </a:xfrm>
            <a:prstGeom prst="rect">
              <a:avLst/>
            </a:prstGeom>
            <a:noFill/>
            <a:ln>
              <a:solidFill>
                <a:schemeClr val="bg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Text Box 25">
              <a:extLst>
                <a:ext uri="{FF2B5EF4-FFF2-40B4-BE49-F238E27FC236}">
                  <a16:creationId xmlns:a16="http://schemas.microsoft.com/office/drawing/2014/main" id="{5B8CC9C7-9876-4910-BE3B-8AE1594E5829}"/>
                </a:ext>
              </a:extLst>
            </p:cNvPr>
            <p:cNvSpPr txBox="1">
              <a:spLocks noChangeArrowheads="1"/>
            </p:cNvSpPr>
            <p:nvPr/>
          </p:nvSpPr>
          <p:spPr bwMode="auto">
            <a:xfrm>
              <a:off x="4743179" y="1502520"/>
              <a:ext cx="816166" cy="327498"/>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400" dirty="0">
                  <a:solidFill>
                    <a:schemeClr val="bg1"/>
                  </a:solidFill>
                  <a:latin typeface="Arial" pitchFamily="34" charset="0"/>
                </a:rPr>
                <a:t>Brain</a:t>
              </a:r>
            </a:p>
          </p:txBody>
        </p:sp>
        <p:pic>
          <p:nvPicPr>
            <p:cNvPr id="59" name="Picture 3">
              <a:extLst>
                <a:ext uri="{FF2B5EF4-FFF2-40B4-BE49-F238E27FC236}">
                  <a16:creationId xmlns:a16="http://schemas.microsoft.com/office/drawing/2014/main" id="{42A4F9B5-30EC-49C0-9B51-0DA72711731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bright="35000" contrast="51000"/>
                      </a14:imgEffect>
                    </a14:imgLayer>
                  </a14:imgProps>
                </a:ext>
                <a:ext uri="{28A0092B-C50C-407E-A947-70E740481C1C}">
                  <a14:useLocalDpi xmlns:a14="http://schemas.microsoft.com/office/drawing/2010/main" val="0"/>
                </a:ext>
              </a:extLst>
            </a:blip>
            <a:srcRect/>
            <a:stretch>
              <a:fillRect/>
            </a:stretch>
          </p:blipFill>
          <p:spPr bwMode="auto">
            <a:xfrm>
              <a:off x="2095285" y="1441754"/>
              <a:ext cx="2559100" cy="217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 Box 6">
              <a:extLst>
                <a:ext uri="{FF2B5EF4-FFF2-40B4-BE49-F238E27FC236}">
                  <a16:creationId xmlns:a16="http://schemas.microsoft.com/office/drawing/2014/main" id="{9458397F-2C44-49EA-A1BC-D9ADF95C05DA}"/>
                </a:ext>
              </a:extLst>
            </p:cNvPr>
            <p:cNvSpPr txBox="1">
              <a:spLocks noChangeArrowheads="1"/>
            </p:cNvSpPr>
            <p:nvPr/>
          </p:nvSpPr>
          <p:spPr bwMode="auto">
            <a:xfrm>
              <a:off x="2114301" y="1506197"/>
              <a:ext cx="1795188" cy="327498"/>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bg1"/>
                  </a:solidFill>
                  <a:latin typeface="Arial" pitchFamily="34" charset="0"/>
                </a:rPr>
                <a:t>Skeletal muscle</a:t>
              </a:r>
            </a:p>
          </p:txBody>
        </p:sp>
        <p:grpSp>
          <p:nvGrpSpPr>
            <p:cNvPr id="61" name="Group 60">
              <a:extLst>
                <a:ext uri="{FF2B5EF4-FFF2-40B4-BE49-F238E27FC236}">
                  <a16:creationId xmlns:a16="http://schemas.microsoft.com/office/drawing/2014/main" id="{AAB55D23-4F45-42CA-9CF3-FD5A8FD76335}"/>
                </a:ext>
              </a:extLst>
            </p:cNvPr>
            <p:cNvGrpSpPr/>
            <p:nvPr/>
          </p:nvGrpSpPr>
          <p:grpSpPr>
            <a:xfrm>
              <a:off x="2092961" y="3644326"/>
              <a:ext cx="2564591" cy="2267208"/>
              <a:chOff x="4251734" y="3316050"/>
              <a:chExt cx="3426168" cy="3116788"/>
            </a:xfrm>
          </p:grpSpPr>
          <p:grpSp>
            <p:nvGrpSpPr>
              <p:cNvPr id="90" name="Group 89">
                <a:extLst>
                  <a:ext uri="{FF2B5EF4-FFF2-40B4-BE49-F238E27FC236}">
                    <a16:creationId xmlns:a16="http://schemas.microsoft.com/office/drawing/2014/main" id="{16E790FD-094D-4573-8441-7CE136B25668}"/>
                  </a:ext>
                </a:extLst>
              </p:cNvPr>
              <p:cNvGrpSpPr/>
              <p:nvPr/>
            </p:nvGrpSpPr>
            <p:grpSpPr>
              <a:xfrm>
                <a:off x="4251734" y="3316050"/>
                <a:ext cx="3426168" cy="3116788"/>
                <a:chOff x="1579478" y="3709085"/>
                <a:chExt cx="2752724" cy="2432313"/>
              </a:xfrm>
            </p:grpSpPr>
            <p:sp>
              <p:nvSpPr>
                <p:cNvPr id="94" name="Line 62">
                  <a:extLst>
                    <a:ext uri="{FF2B5EF4-FFF2-40B4-BE49-F238E27FC236}">
                      <a16:creationId xmlns:a16="http://schemas.microsoft.com/office/drawing/2014/main" id="{6DC22EA5-8DE0-4286-A12D-02BA98B0A862}"/>
                    </a:ext>
                  </a:extLst>
                </p:cNvPr>
                <p:cNvSpPr>
                  <a:spLocks noChangeShapeType="1"/>
                </p:cNvSpPr>
                <p:nvPr/>
              </p:nvSpPr>
              <p:spPr bwMode="auto">
                <a:xfrm>
                  <a:off x="3871661" y="5992173"/>
                  <a:ext cx="285750" cy="149225"/>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p>
              </p:txBody>
            </p:sp>
            <p:grpSp>
              <p:nvGrpSpPr>
                <p:cNvPr id="95" name="Group 94">
                  <a:extLst>
                    <a:ext uri="{FF2B5EF4-FFF2-40B4-BE49-F238E27FC236}">
                      <a16:creationId xmlns:a16="http://schemas.microsoft.com/office/drawing/2014/main" id="{863A2442-D81F-46E4-81D9-CC328D6B4DD2}"/>
                    </a:ext>
                  </a:extLst>
                </p:cNvPr>
                <p:cNvGrpSpPr/>
                <p:nvPr/>
              </p:nvGrpSpPr>
              <p:grpSpPr>
                <a:xfrm>
                  <a:off x="1579478" y="3709085"/>
                  <a:ext cx="2752724" cy="2350425"/>
                  <a:chOff x="908050" y="3672179"/>
                  <a:chExt cx="3395663" cy="2809875"/>
                </a:xfrm>
              </p:grpSpPr>
              <p:pic>
                <p:nvPicPr>
                  <p:cNvPr id="98" name="Picture 57">
                    <a:extLst>
                      <a:ext uri="{FF2B5EF4-FFF2-40B4-BE49-F238E27FC236}">
                        <a16:creationId xmlns:a16="http://schemas.microsoft.com/office/drawing/2014/main" id="{93317115-A0EA-44C9-98E8-C4B2E3482E8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8050" y="3672179"/>
                    <a:ext cx="3395663" cy="280987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58">
                    <a:extLst>
                      <a:ext uri="{FF2B5EF4-FFF2-40B4-BE49-F238E27FC236}">
                        <a16:creationId xmlns:a16="http://schemas.microsoft.com/office/drawing/2014/main" id="{DD69C3DB-48D8-4F1D-8344-C39AB88B1908}"/>
                      </a:ext>
                    </a:extLst>
                  </p:cNvPr>
                  <p:cNvSpPr txBox="1">
                    <a:spLocks noChangeArrowheads="1"/>
                  </p:cNvSpPr>
                  <p:nvPr/>
                </p:nvSpPr>
                <p:spPr bwMode="auto">
                  <a:xfrm>
                    <a:off x="3327979" y="3703829"/>
                    <a:ext cx="854000" cy="294019"/>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Lst>
                </p:spPr>
                <p:txBody>
                  <a:bodyPr wrap="none">
                    <a:spAutoFit/>
                  </a:bodyPr>
                  <a:lstStyle/>
                  <a:p>
                    <a:r>
                      <a:rPr lang="en-US" altLang="en-US" sz="800" dirty="0">
                        <a:solidFill>
                          <a:schemeClr val="bg1"/>
                        </a:solidFill>
                        <a:latin typeface="Arial" pitchFamily="34" charset="0"/>
                      </a:rPr>
                      <a:t>400 </a:t>
                    </a:r>
                    <a:r>
                      <a:rPr lang="en-US" altLang="en-US" sz="800" dirty="0">
                        <a:solidFill>
                          <a:schemeClr val="bg1"/>
                        </a:solidFill>
                        <a:latin typeface="Symbol" pitchFamily="18" charset="2"/>
                      </a:rPr>
                      <a:t>m</a:t>
                    </a:r>
                    <a:r>
                      <a:rPr lang="en-US" altLang="en-US" sz="800" dirty="0">
                        <a:solidFill>
                          <a:schemeClr val="bg1"/>
                        </a:solidFill>
                        <a:latin typeface="Arial" pitchFamily="34" charset="0"/>
                      </a:rPr>
                      <a:t>m</a:t>
                    </a:r>
                  </a:p>
                </p:txBody>
              </p:sp>
              <p:sp>
                <p:nvSpPr>
                  <p:cNvPr id="100" name="Line 59">
                    <a:extLst>
                      <a:ext uri="{FF2B5EF4-FFF2-40B4-BE49-F238E27FC236}">
                        <a16:creationId xmlns:a16="http://schemas.microsoft.com/office/drawing/2014/main" id="{1CF899FB-6618-43F3-AEEC-D9738C862CE3}"/>
                      </a:ext>
                    </a:extLst>
                  </p:cNvPr>
                  <p:cNvSpPr>
                    <a:spLocks noChangeShapeType="1"/>
                  </p:cNvSpPr>
                  <p:nvPr/>
                </p:nvSpPr>
                <p:spPr bwMode="auto">
                  <a:xfrm>
                    <a:off x="3327979" y="4008629"/>
                    <a:ext cx="746125"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p>
                </p:txBody>
              </p:sp>
            </p:grpSp>
            <p:sp>
              <p:nvSpPr>
                <p:cNvPr id="96" name="Text Box 64">
                  <a:extLst>
                    <a:ext uri="{FF2B5EF4-FFF2-40B4-BE49-F238E27FC236}">
                      <a16:creationId xmlns:a16="http://schemas.microsoft.com/office/drawing/2014/main" id="{3C8C9970-31F8-4948-9FF0-CB01D3A0672B}"/>
                    </a:ext>
                  </a:extLst>
                </p:cNvPr>
                <p:cNvSpPr txBox="1">
                  <a:spLocks noChangeArrowheads="1"/>
                </p:cNvSpPr>
                <p:nvPr/>
              </p:nvSpPr>
              <p:spPr bwMode="auto">
                <a:xfrm>
                  <a:off x="1613006" y="3759689"/>
                  <a:ext cx="955677" cy="351347"/>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solidFill>
                        <a:schemeClr val="bg1"/>
                      </a:solidFill>
                      <a:latin typeface="Arial" pitchFamily="34" charset="0"/>
                    </a:rPr>
                    <a:t>Kidney</a:t>
                  </a:r>
                </a:p>
              </p:txBody>
            </p:sp>
            <p:sp>
              <p:nvSpPr>
                <p:cNvPr id="97" name="Rectangle 63">
                  <a:extLst>
                    <a:ext uri="{FF2B5EF4-FFF2-40B4-BE49-F238E27FC236}">
                      <a16:creationId xmlns:a16="http://schemas.microsoft.com/office/drawing/2014/main" id="{FA257DA1-EF2F-45D6-9255-C3B45E9EFFD1}"/>
                    </a:ext>
                  </a:extLst>
                </p:cNvPr>
                <p:cNvSpPr>
                  <a:spLocks noChangeArrowheads="1"/>
                </p:cNvSpPr>
                <p:nvPr/>
              </p:nvSpPr>
              <p:spPr bwMode="auto">
                <a:xfrm>
                  <a:off x="3409366" y="4531334"/>
                  <a:ext cx="255588" cy="31010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dirty="0"/>
                </a:p>
              </p:txBody>
            </p:sp>
          </p:grpSp>
          <p:grpSp>
            <p:nvGrpSpPr>
              <p:cNvPr id="91" name="Group 90">
                <a:extLst>
                  <a:ext uri="{FF2B5EF4-FFF2-40B4-BE49-F238E27FC236}">
                    <a16:creationId xmlns:a16="http://schemas.microsoft.com/office/drawing/2014/main" id="{AFF0220C-EE58-4AD9-A76C-ED74078393E8}"/>
                  </a:ext>
                </a:extLst>
              </p:cNvPr>
              <p:cNvGrpSpPr/>
              <p:nvPr/>
            </p:nvGrpSpPr>
            <p:grpSpPr>
              <a:xfrm>
                <a:off x="4293276" y="4540113"/>
                <a:ext cx="1971167" cy="1720818"/>
                <a:chOff x="718340" y="3106851"/>
                <a:chExt cx="4323615" cy="3618352"/>
              </a:xfrm>
            </p:grpSpPr>
            <p:pic>
              <p:nvPicPr>
                <p:cNvPr id="92" name="Picture 54">
                  <a:extLst>
                    <a:ext uri="{FF2B5EF4-FFF2-40B4-BE49-F238E27FC236}">
                      <a16:creationId xmlns:a16="http://schemas.microsoft.com/office/drawing/2014/main" id="{338F60C8-E11E-42EE-8102-ABC407AB0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4496" t="10686" r="10124" b="33932"/>
                <a:stretch>
                  <a:fillRect/>
                </a:stretch>
              </p:blipFill>
              <p:spPr bwMode="auto">
                <a:xfrm>
                  <a:off x="718340" y="3106851"/>
                  <a:ext cx="4323615" cy="3577749"/>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Text Box 55">
                  <a:extLst>
                    <a:ext uri="{FF2B5EF4-FFF2-40B4-BE49-F238E27FC236}">
                      <a16:creationId xmlns:a16="http://schemas.microsoft.com/office/drawing/2014/main" id="{145381DF-CE15-4A5D-8D6C-C4AFD6199C36}"/>
                    </a:ext>
                  </a:extLst>
                </p:cNvPr>
                <p:cNvSpPr txBox="1">
                  <a:spLocks noChangeArrowheads="1"/>
                </p:cNvSpPr>
                <p:nvPr/>
              </p:nvSpPr>
              <p:spPr bwMode="auto">
                <a:xfrm>
                  <a:off x="754929" y="5967866"/>
                  <a:ext cx="2985673" cy="757337"/>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solidFill>
                        <a:schemeClr val="bg1"/>
                      </a:solidFill>
                      <a:latin typeface="Arial" pitchFamily="34" charset="0"/>
                    </a:rPr>
                    <a:t>Glomerulus</a:t>
                  </a:r>
                </a:p>
              </p:txBody>
            </p:sp>
          </p:grpSp>
        </p:grpSp>
        <p:sp>
          <p:nvSpPr>
            <p:cNvPr id="62" name="Rectangle 61">
              <a:extLst>
                <a:ext uri="{FF2B5EF4-FFF2-40B4-BE49-F238E27FC236}">
                  <a16:creationId xmlns:a16="http://schemas.microsoft.com/office/drawing/2014/main" id="{ED4073A6-EF21-4D69-B18E-30ED81E49752}"/>
                </a:ext>
              </a:extLst>
            </p:cNvPr>
            <p:cNvSpPr/>
            <p:nvPr/>
          </p:nvSpPr>
          <p:spPr>
            <a:xfrm>
              <a:off x="2136543" y="5818293"/>
              <a:ext cx="8380512" cy="208009"/>
            </a:xfrm>
            <a:prstGeom prst="rect">
              <a:avLst/>
            </a:prstGeom>
          </p:spPr>
          <p:txBody>
            <a:bodyPr wrap="square">
              <a:spAutoFit/>
            </a:bodyPr>
            <a:lstStyle/>
            <a:p>
              <a:r>
                <a:rPr lang="en-US" altLang="en-US" sz="900" b="1" dirty="0"/>
                <a:t>Galis et al, </a:t>
              </a:r>
              <a:r>
                <a:rPr lang="en-US" sz="900" b="1" dirty="0"/>
                <a:t>JAHA 2016 </a:t>
              </a:r>
            </a:p>
          </p:txBody>
        </p:sp>
        <p:sp>
          <p:nvSpPr>
            <p:cNvPr id="67" name="Text Box 69">
              <a:extLst>
                <a:ext uri="{FF2B5EF4-FFF2-40B4-BE49-F238E27FC236}">
                  <a16:creationId xmlns:a16="http://schemas.microsoft.com/office/drawing/2014/main" id="{5CFAEA17-7F7C-45F1-98C6-04D8DBFDD51C}"/>
                </a:ext>
              </a:extLst>
            </p:cNvPr>
            <p:cNvSpPr txBox="1">
              <a:spLocks noChangeArrowheads="1"/>
            </p:cNvSpPr>
            <p:nvPr/>
          </p:nvSpPr>
          <p:spPr bwMode="auto">
            <a:xfrm>
              <a:off x="6444205" y="3233194"/>
              <a:ext cx="689400" cy="229249"/>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Lst>
          </p:spPr>
          <p:txBody>
            <a:bodyPr wrap="square">
              <a:spAutoFit/>
            </a:bodyPr>
            <a:lstStyle/>
            <a:p>
              <a:r>
                <a:rPr lang="en-US" altLang="en-US" sz="800" b="1" dirty="0">
                  <a:solidFill>
                    <a:schemeClr val="bg1"/>
                  </a:solidFill>
                  <a:latin typeface="Arial" pitchFamily="34" charset="0"/>
                </a:rPr>
                <a:t>200 </a:t>
              </a:r>
              <a:r>
                <a:rPr lang="en-US" altLang="en-US" sz="800" b="1" dirty="0">
                  <a:solidFill>
                    <a:schemeClr val="bg1"/>
                  </a:solidFill>
                  <a:latin typeface="Symbol" pitchFamily="18" charset="2"/>
                </a:rPr>
                <a:t>m</a:t>
              </a:r>
              <a:r>
                <a:rPr lang="en-US" altLang="en-US" sz="800" b="1" dirty="0">
                  <a:solidFill>
                    <a:schemeClr val="bg1"/>
                  </a:solidFill>
                  <a:latin typeface="Arial" pitchFamily="34" charset="0"/>
                </a:rPr>
                <a:t>m</a:t>
              </a:r>
            </a:p>
          </p:txBody>
        </p:sp>
        <p:cxnSp>
          <p:nvCxnSpPr>
            <p:cNvPr id="68" name="Straight Connector 67">
              <a:extLst>
                <a:ext uri="{FF2B5EF4-FFF2-40B4-BE49-F238E27FC236}">
                  <a16:creationId xmlns:a16="http://schemas.microsoft.com/office/drawing/2014/main" id="{EC0893E2-FA99-4766-9EA4-59200807653A}"/>
                </a:ext>
              </a:extLst>
            </p:cNvPr>
            <p:cNvCxnSpPr>
              <a:cxnSpLocks/>
            </p:cNvCxnSpPr>
            <p:nvPr/>
          </p:nvCxnSpPr>
          <p:spPr>
            <a:xfrm>
              <a:off x="6523683" y="3440943"/>
              <a:ext cx="400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Box 69">
              <a:extLst>
                <a:ext uri="{FF2B5EF4-FFF2-40B4-BE49-F238E27FC236}">
                  <a16:creationId xmlns:a16="http://schemas.microsoft.com/office/drawing/2014/main" id="{79C150EB-B2C7-468D-B49D-FC699FC477D0}"/>
                </a:ext>
              </a:extLst>
            </p:cNvPr>
            <p:cNvSpPr txBox="1">
              <a:spLocks noChangeArrowheads="1"/>
            </p:cNvSpPr>
            <p:nvPr/>
          </p:nvSpPr>
          <p:spPr bwMode="auto">
            <a:xfrm>
              <a:off x="3883600" y="3224314"/>
              <a:ext cx="707355" cy="229249"/>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Lst>
          </p:spPr>
          <p:txBody>
            <a:bodyPr wrap="square">
              <a:spAutoFit/>
            </a:bodyPr>
            <a:lstStyle/>
            <a:p>
              <a:r>
                <a:rPr lang="en-US" altLang="en-US" sz="800" dirty="0">
                  <a:solidFill>
                    <a:schemeClr val="bg1"/>
                  </a:solidFill>
                  <a:latin typeface="Arial" pitchFamily="34" charset="0"/>
                </a:rPr>
                <a:t>200 </a:t>
              </a:r>
              <a:r>
                <a:rPr lang="en-US" altLang="en-US" sz="800" dirty="0">
                  <a:solidFill>
                    <a:schemeClr val="bg1"/>
                  </a:solidFill>
                  <a:latin typeface="Symbol" pitchFamily="18" charset="2"/>
                </a:rPr>
                <a:t>m</a:t>
              </a:r>
              <a:r>
                <a:rPr lang="en-US" altLang="en-US" sz="800" dirty="0">
                  <a:solidFill>
                    <a:schemeClr val="bg1"/>
                  </a:solidFill>
                  <a:latin typeface="Arial" pitchFamily="34" charset="0"/>
                </a:rPr>
                <a:t>m</a:t>
              </a:r>
            </a:p>
          </p:txBody>
        </p:sp>
        <p:grpSp>
          <p:nvGrpSpPr>
            <p:cNvPr id="70" name="Group 69">
              <a:extLst>
                <a:ext uri="{FF2B5EF4-FFF2-40B4-BE49-F238E27FC236}">
                  <a16:creationId xmlns:a16="http://schemas.microsoft.com/office/drawing/2014/main" id="{CBBD2886-4653-413C-9C60-31F72D4B6973}"/>
                </a:ext>
              </a:extLst>
            </p:cNvPr>
            <p:cNvGrpSpPr/>
            <p:nvPr/>
          </p:nvGrpSpPr>
          <p:grpSpPr>
            <a:xfrm>
              <a:off x="4692957" y="3640222"/>
              <a:ext cx="2569102" cy="2202001"/>
              <a:chOff x="889068" y="3320763"/>
              <a:chExt cx="3310367" cy="2936001"/>
            </a:xfrm>
          </p:grpSpPr>
          <p:pic>
            <p:nvPicPr>
              <p:cNvPr id="86" name="Picture 44">
                <a:extLst>
                  <a:ext uri="{FF2B5EF4-FFF2-40B4-BE49-F238E27FC236}">
                    <a16:creationId xmlns:a16="http://schemas.microsoft.com/office/drawing/2014/main" id="{E2151127-A5AC-45DD-98A4-44F9E074C5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9068" y="3320763"/>
                <a:ext cx="3310367" cy="2936001"/>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 Box 46">
                <a:extLst>
                  <a:ext uri="{FF2B5EF4-FFF2-40B4-BE49-F238E27FC236}">
                    <a16:creationId xmlns:a16="http://schemas.microsoft.com/office/drawing/2014/main" id="{D93F46C5-26FD-430B-8B1D-2274AEDF20FD}"/>
                  </a:ext>
                </a:extLst>
              </p:cNvPr>
              <p:cNvSpPr txBox="1">
                <a:spLocks noChangeArrowheads="1"/>
              </p:cNvSpPr>
              <p:nvPr/>
            </p:nvSpPr>
            <p:spPr bwMode="auto">
              <a:xfrm>
                <a:off x="953781" y="3387652"/>
                <a:ext cx="1162315" cy="436664"/>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solidFill>
                      <a:schemeClr val="bg1"/>
                    </a:solidFill>
                    <a:latin typeface="Arial" pitchFamily="34" charset="0"/>
                  </a:rPr>
                  <a:t>Spleen</a:t>
                </a:r>
              </a:p>
            </p:txBody>
          </p:sp>
          <p:sp>
            <p:nvSpPr>
              <p:cNvPr id="88" name="Line 50">
                <a:extLst>
                  <a:ext uri="{FF2B5EF4-FFF2-40B4-BE49-F238E27FC236}">
                    <a16:creationId xmlns:a16="http://schemas.microsoft.com/office/drawing/2014/main" id="{CADECAAC-278D-439D-B652-06A687AEA036}"/>
                  </a:ext>
                </a:extLst>
              </p:cNvPr>
              <p:cNvSpPr>
                <a:spLocks noChangeShapeType="1"/>
              </p:cNvSpPr>
              <p:nvPr/>
            </p:nvSpPr>
            <p:spPr bwMode="auto">
              <a:xfrm>
                <a:off x="990600" y="6062810"/>
                <a:ext cx="7493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p>
            </p:txBody>
          </p:sp>
          <p:sp>
            <p:nvSpPr>
              <p:cNvPr id="89" name="Rectangle 88">
                <a:extLst>
                  <a:ext uri="{FF2B5EF4-FFF2-40B4-BE49-F238E27FC236}">
                    <a16:creationId xmlns:a16="http://schemas.microsoft.com/office/drawing/2014/main" id="{B854E52B-BB8A-42F1-878D-9A8316D69B4C}"/>
                  </a:ext>
                </a:extLst>
              </p:cNvPr>
              <p:cNvSpPr/>
              <p:nvPr/>
            </p:nvSpPr>
            <p:spPr>
              <a:xfrm>
                <a:off x="990600" y="5693477"/>
                <a:ext cx="831086" cy="305665"/>
              </a:xfrm>
              <a:prstGeom prst="rect">
                <a:avLst/>
              </a:prstGeom>
            </p:spPr>
            <p:txBody>
              <a:bodyPr wrap="none">
                <a:spAutoFit/>
              </a:bodyPr>
              <a:lstStyle/>
              <a:p>
                <a:r>
                  <a:rPr lang="en-US" altLang="en-US" sz="800" dirty="0">
                    <a:solidFill>
                      <a:schemeClr val="bg1"/>
                    </a:solidFill>
                    <a:latin typeface="Arial" pitchFamily="34" charset="0"/>
                  </a:rPr>
                  <a:t>400 </a:t>
                </a:r>
                <a:r>
                  <a:rPr lang="en-US" altLang="en-US" sz="800" dirty="0">
                    <a:solidFill>
                      <a:schemeClr val="bg1"/>
                    </a:solidFill>
                    <a:latin typeface="Symbol" pitchFamily="18" charset="2"/>
                  </a:rPr>
                  <a:t>m</a:t>
                </a:r>
                <a:r>
                  <a:rPr lang="en-US" altLang="en-US" sz="800" dirty="0">
                    <a:solidFill>
                      <a:schemeClr val="bg1"/>
                    </a:solidFill>
                    <a:latin typeface="Arial" pitchFamily="34" charset="0"/>
                  </a:rPr>
                  <a:t>m</a:t>
                </a:r>
              </a:p>
            </p:txBody>
          </p:sp>
        </p:grpSp>
        <p:grpSp>
          <p:nvGrpSpPr>
            <p:cNvPr id="71" name="Group 70">
              <a:extLst>
                <a:ext uri="{FF2B5EF4-FFF2-40B4-BE49-F238E27FC236}">
                  <a16:creationId xmlns:a16="http://schemas.microsoft.com/office/drawing/2014/main" id="{5A834335-3103-444F-ABA1-826091976DED}"/>
                </a:ext>
              </a:extLst>
            </p:cNvPr>
            <p:cNvGrpSpPr/>
            <p:nvPr/>
          </p:nvGrpSpPr>
          <p:grpSpPr>
            <a:xfrm>
              <a:off x="7297466" y="3581513"/>
              <a:ext cx="2613309" cy="2220495"/>
              <a:chOff x="1719264" y="1012032"/>
              <a:chExt cx="2613309" cy="2220495"/>
            </a:xfrm>
          </p:grpSpPr>
          <p:pic>
            <p:nvPicPr>
              <p:cNvPr id="77" name="Picture 42">
                <a:extLst>
                  <a:ext uri="{FF2B5EF4-FFF2-40B4-BE49-F238E27FC236}">
                    <a16:creationId xmlns:a16="http://schemas.microsoft.com/office/drawing/2014/main" id="{6717F3A6-9DB8-4A55-A054-5FDFE0D036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7010" y="1047730"/>
                <a:ext cx="2595563" cy="218479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Line 43">
                <a:extLst>
                  <a:ext uri="{FF2B5EF4-FFF2-40B4-BE49-F238E27FC236}">
                    <a16:creationId xmlns:a16="http://schemas.microsoft.com/office/drawing/2014/main" id="{67FEEF04-2DFC-4FFB-A87D-7FA759658F5F}"/>
                  </a:ext>
                </a:extLst>
              </p:cNvPr>
              <p:cNvSpPr>
                <a:spLocks noChangeShapeType="1"/>
              </p:cNvSpPr>
              <p:nvPr/>
            </p:nvSpPr>
            <p:spPr bwMode="auto">
              <a:xfrm>
                <a:off x="3623072" y="3081338"/>
                <a:ext cx="5715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p>
            </p:txBody>
          </p:sp>
          <p:sp>
            <p:nvSpPr>
              <p:cNvPr id="84" name="Text Box 44">
                <a:extLst>
                  <a:ext uri="{FF2B5EF4-FFF2-40B4-BE49-F238E27FC236}">
                    <a16:creationId xmlns:a16="http://schemas.microsoft.com/office/drawing/2014/main" id="{7C42CAA3-AB14-40DA-B2A3-C86750CCB6A1}"/>
                  </a:ext>
                </a:extLst>
              </p:cNvPr>
              <p:cNvSpPr txBox="1">
                <a:spLocks noChangeArrowheads="1"/>
              </p:cNvSpPr>
              <p:nvPr/>
            </p:nvSpPr>
            <p:spPr bwMode="auto">
              <a:xfrm>
                <a:off x="1719264" y="1012032"/>
                <a:ext cx="1571649" cy="327498"/>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solidFill>
                      <a:schemeClr val="bg1"/>
                    </a:solidFill>
                    <a:latin typeface="Arial" pitchFamily="34" charset="0"/>
                  </a:rPr>
                  <a:t>Intestinal Wall</a:t>
                </a:r>
              </a:p>
            </p:txBody>
          </p:sp>
          <p:sp>
            <p:nvSpPr>
              <p:cNvPr id="85" name="Text Box 48">
                <a:extLst>
                  <a:ext uri="{FF2B5EF4-FFF2-40B4-BE49-F238E27FC236}">
                    <a16:creationId xmlns:a16="http://schemas.microsoft.com/office/drawing/2014/main" id="{73199ED4-79DC-4F90-925E-A1D533463C50}"/>
                  </a:ext>
                </a:extLst>
              </p:cNvPr>
              <p:cNvSpPr txBox="1">
                <a:spLocks noChangeArrowheads="1"/>
              </p:cNvSpPr>
              <p:nvPr/>
            </p:nvSpPr>
            <p:spPr bwMode="auto">
              <a:xfrm>
                <a:off x="3524719" y="2824007"/>
                <a:ext cx="744306" cy="261998"/>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Lst>
            </p:spPr>
            <p:txBody>
              <a:bodyPr wrap="none">
                <a:spAutoFit/>
              </a:bodyPr>
              <a:lstStyle/>
              <a:p>
                <a:r>
                  <a:rPr lang="en-US" altLang="en-US" sz="1000" dirty="0">
                    <a:solidFill>
                      <a:schemeClr val="bg1"/>
                    </a:solidFill>
                    <a:latin typeface="Arial" pitchFamily="34" charset="0"/>
                  </a:rPr>
                  <a:t>200 </a:t>
                </a:r>
                <a:r>
                  <a:rPr lang="en-US" altLang="en-US" sz="1000" dirty="0">
                    <a:solidFill>
                      <a:schemeClr val="bg1"/>
                    </a:solidFill>
                    <a:latin typeface="Symbol" pitchFamily="18" charset="2"/>
                  </a:rPr>
                  <a:t>m</a:t>
                </a:r>
                <a:r>
                  <a:rPr lang="en-US" altLang="en-US" sz="1000" dirty="0">
                    <a:solidFill>
                      <a:schemeClr val="bg1"/>
                    </a:solidFill>
                    <a:latin typeface="Arial" pitchFamily="34" charset="0"/>
                  </a:rPr>
                  <a:t>m</a:t>
                </a:r>
              </a:p>
            </p:txBody>
          </p:sp>
        </p:grpSp>
        <p:grpSp>
          <p:nvGrpSpPr>
            <p:cNvPr id="72" name="Group 71">
              <a:extLst>
                <a:ext uri="{FF2B5EF4-FFF2-40B4-BE49-F238E27FC236}">
                  <a16:creationId xmlns:a16="http://schemas.microsoft.com/office/drawing/2014/main" id="{CA5D9AA2-4E01-4D0F-99D4-4E36BC04DA35}"/>
                </a:ext>
              </a:extLst>
            </p:cNvPr>
            <p:cNvGrpSpPr/>
            <p:nvPr/>
          </p:nvGrpSpPr>
          <p:grpSpPr>
            <a:xfrm>
              <a:off x="7297466" y="1413677"/>
              <a:ext cx="2595563" cy="2184797"/>
              <a:chOff x="4375546" y="1035924"/>
              <a:chExt cx="2595563" cy="2184797"/>
            </a:xfrm>
          </p:grpSpPr>
          <p:pic>
            <p:nvPicPr>
              <p:cNvPr id="73" name="Picture 45">
                <a:extLst>
                  <a:ext uri="{FF2B5EF4-FFF2-40B4-BE49-F238E27FC236}">
                    <a16:creationId xmlns:a16="http://schemas.microsoft.com/office/drawing/2014/main" id="{AA0E1526-4694-484F-828C-2965BE5532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5546" y="1035924"/>
                <a:ext cx="2595563" cy="218479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Text Box 47">
                <a:extLst>
                  <a:ext uri="{FF2B5EF4-FFF2-40B4-BE49-F238E27FC236}">
                    <a16:creationId xmlns:a16="http://schemas.microsoft.com/office/drawing/2014/main" id="{FED76862-E491-42DB-9C07-91FD67949576}"/>
                  </a:ext>
                </a:extLst>
              </p:cNvPr>
              <p:cNvSpPr txBox="1">
                <a:spLocks noChangeArrowheads="1"/>
              </p:cNvSpPr>
              <p:nvPr/>
            </p:nvSpPr>
            <p:spPr bwMode="auto">
              <a:xfrm>
                <a:off x="4414049" y="1104840"/>
                <a:ext cx="1916655" cy="327498"/>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solidFill>
                      <a:schemeClr val="bg1"/>
                    </a:solidFill>
                    <a:latin typeface="Arial" pitchFamily="34" charset="0"/>
                  </a:rPr>
                  <a:t>Intestinal Mucosa</a:t>
                </a:r>
              </a:p>
            </p:txBody>
          </p:sp>
          <p:sp>
            <p:nvSpPr>
              <p:cNvPr id="75" name="Text Box 49">
                <a:extLst>
                  <a:ext uri="{FF2B5EF4-FFF2-40B4-BE49-F238E27FC236}">
                    <a16:creationId xmlns:a16="http://schemas.microsoft.com/office/drawing/2014/main" id="{EFD2A55B-6C20-48CD-9001-A26849DB6E2C}"/>
                  </a:ext>
                </a:extLst>
              </p:cNvPr>
              <p:cNvSpPr txBox="1">
                <a:spLocks noChangeArrowheads="1"/>
              </p:cNvSpPr>
              <p:nvPr/>
            </p:nvSpPr>
            <p:spPr bwMode="auto">
              <a:xfrm>
                <a:off x="6165569" y="2862752"/>
                <a:ext cx="744306" cy="261998"/>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Lst>
            </p:spPr>
            <p:txBody>
              <a:bodyPr wrap="none">
                <a:spAutoFit/>
              </a:bodyPr>
              <a:lstStyle/>
              <a:p>
                <a:r>
                  <a:rPr lang="en-US" altLang="en-US" sz="1000" dirty="0">
                    <a:solidFill>
                      <a:schemeClr val="bg1"/>
                    </a:solidFill>
                    <a:latin typeface="Arial" pitchFamily="34" charset="0"/>
                  </a:rPr>
                  <a:t>200 </a:t>
                </a:r>
                <a:r>
                  <a:rPr lang="en-US" altLang="en-US" sz="1000" dirty="0">
                    <a:solidFill>
                      <a:schemeClr val="bg1"/>
                    </a:solidFill>
                    <a:latin typeface="Symbol" pitchFamily="18" charset="2"/>
                  </a:rPr>
                  <a:t>m</a:t>
                </a:r>
                <a:r>
                  <a:rPr lang="en-US" altLang="en-US" sz="1000" dirty="0">
                    <a:solidFill>
                      <a:schemeClr val="bg1"/>
                    </a:solidFill>
                    <a:latin typeface="Arial" pitchFamily="34" charset="0"/>
                  </a:rPr>
                  <a:t>m</a:t>
                </a:r>
              </a:p>
            </p:txBody>
          </p:sp>
          <p:sp>
            <p:nvSpPr>
              <p:cNvPr id="76" name="Line 51">
                <a:extLst>
                  <a:ext uri="{FF2B5EF4-FFF2-40B4-BE49-F238E27FC236}">
                    <a16:creationId xmlns:a16="http://schemas.microsoft.com/office/drawing/2014/main" id="{1CF916AA-67A9-4B52-B393-2F5555E96273}"/>
                  </a:ext>
                </a:extLst>
              </p:cNvPr>
              <p:cNvSpPr>
                <a:spLocks noChangeShapeType="1"/>
              </p:cNvSpPr>
              <p:nvPr/>
            </p:nvSpPr>
            <p:spPr bwMode="auto">
              <a:xfrm>
                <a:off x="6251972" y="3099197"/>
                <a:ext cx="5715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dirty="0"/>
              </a:p>
            </p:txBody>
          </p:sp>
        </p:grpSp>
      </p:grpSp>
      <p:sp>
        <p:nvSpPr>
          <p:cNvPr id="45" name="Text Box 29">
            <a:extLst>
              <a:ext uri="{FF2B5EF4-FFF2-40B4-BE49-F238E27FC236}">
                <a16:creationId xmlns:a16="http://schemas.microsoft.com/office/drawing/2014/main" id="{E0AFD4F6-CF94-458E-8F50-54B36444EFFA}"/>
              </a:ext>
            </a:extLst>
          </p:cNvPr>
          <p:cNvSpPr txBox="1">
            <a:spLocks noChangeArrowheads="1"/>
          </p:cNvSpPr>
          <p:nvPr/>
        </p:nvSpPr>
        <p:spPr bwMode="auto">
          <a:xfrm>
            <a:off x="9539239" y="5267147"/>
            <a:ext cx="2034531" cy="30777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solidFill>
                  <a:schemeClr val="bg1"/>
                </a:solidFill>
                <a:latin typeface="Arial" pitchFamily="34" charset="0"/>
              </a:rPr>
              <a:t>Experimental atheroma</a:t>
            </a:r>
          </a:p>
        </p:txBody>
      </p:sp>
      <p:grpSp>
        <p:nvGrpSpPr>
          <p:cNvPr id="4" name="Group 3">
            <a:extLst>
              <a:ext uri="{FF2B5EF4-FFF2-40B4-BE49-F238E27FC236}">
                <a16:creationId xmlns:a16="http://schemas.microsoft.com/office/drawing/2014/main" id="{F4A80940-EF51-4CE8-8AFE-F89AA86C1E86}"/>
              </a:ext>
            </a:extLst>
          </p:cNvPr>
          <p:cNvGrpSpPr/>
          <p:nvPr/>
        </p:nvGrpSpPr>
        <p:grpSpPr>
          <a:xfrm>
            <a:off x="9220200" y="2572040"/>
            <a:ext cx="2672610" cy="2681545"/>
            <a:chOff x="9220200" y="2679488"/>
            <a:chExt cx="2169712" cy="2258931"/>
          </a:xfrm>
        </p:grpSpPr>
        <p:pic>
          <p:nvPicPr>
            <p:cNvPr id="44" name="Picture 8">
              <a:extLst>
                <a:ext uri="{FF2B5EF4-FFF2-40B4-BE49-F238E27FC236}">
                  <a16:creationId xmlns:a16="http://schemas.microsoft.com/office/drawing/2014/main" id="{BB4451A5-3CE1-4E15-9829-BF50BDB76AC9}"/>
                </a:ext>
              </a:extLst>
            </p:cNvPr>
            <p:cNvPicPr>
              <a:picLocks noChangeAspect="1" noChangeArrowheads="1"/>
            </p:cNvPicPr>
            <p:nvPr/>
          </p:nvPicPr>
          <p:blipFill>
            <a:blip r:embed="rId11">
              <a:lum bright="12000" contrast="18000"/>
              <a:extLst>
                <a:ext uri="{28A0092B-C50C-407E-A947-70E740481C1C}">
                  <a14:useLocalDpi xmlns:a14="http://schemas.microsoft.com/office/drawing/2010/main" val="0"/>
                </a:ext>
              </a:extLst>
            </a:blip>
            <a:srcRect l="31871" t="28120" r="17810" b="21559"/>
            <a:stretch>
              <a:fillRect/>
            </a:stretch>
          </p:blipFill>
          <p:spPr bwMode="auto">
            <a:xfrm>
              <a:off x="9220200" y="2679488"/>
              <a:ext cx="2169712" cy="2258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Line 30">
              <a:extLst>
                <a:ext uri="{FF2B5EF4-FFF2-40B4-BE49-F238E27FC236}">
                  <a16:creationId xmlns:a16="http://schemas.microsoft.com/office/drawing/2014/main" id="{876CF74C-EEE7-4CEA-9FEB-2ABFA16D4DC6}"/>
                </a:ext>
              </a:extLst>
            </p:cNvPr>
            <p:cNvSpPr>
              <a:spLocks noChangeShapeType="1"/>
            </p:cNvSpPr>
            <p:nvPr/>
          </p:nvSpPr>
          <p:spPr bwMode="auto">
            <a:xfrm>
              <a:off x="9431363" y="4750375"/>
              <a:ext cx="348535"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dirty="0"/>
            </a:p>
          </p:txBody>
        </p:sp>
        <p:sp>
          <p:nvSpPr>
            <p:cNvPr id="49" name="Text Box 31">
              <a:extLst>
                <a:ext uri="{FF2B5EF4-FFF2-40B4-BE49-F238E27FC236}">
                  <a16:creationId xmlns:a16="http://schemas.microsoft.com/office/drawing/2014/main" id="{861380FB-1840-4043-926A-E6CFA67B1FE9}"/>
                </a:ext>
              </a:extLst>
            </p:cNvPr>
            <p:cNvSpPr txBox="1">
              <a:spLocks noChangeArrowheads="1"/>
            </p:cNvSpPr>
            <p:nvPr/>
          </p:nvSpPr>
          <p:spPr bwMode="auto">
            <a:xfrm>
              <a:off x="9318324" y="4484331"/>
              <a:ext cx="637412" cy="254619"/>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050" dirty="0">
                  <a:solidFill>
                    <a:schemeClr val="bg1"/>
                  </a:solidFill>
                  <a:latin typeface="Arial" pitchFamily="34" charset="0"/>
                </a:rPr>
                <a:t>200 </a:t>
              </a:r>
              <a:r>
                <a:rPr lang="en-US" altLang="en-US" sz="1050" dirty="0">
                  <a:solidFill>
                    <a:schemeClr val="bg1"/>
                  </a:solidFill>
                  <a:latin typeface="Symbol" pitchFamily="18" charset="2"/>
                </a:rPr>
                <a:t>m</a:t>
              </a:r>
              <a:r>
                <a:rPr lang="en-US" altLang="en-US" sz="1050" dirty="0">
                  <a:solidFill>
                    <a:schemeClr val="bg1"/>
                  </a:solidFill>
                  <a:latin typeface="Arial" pitchFamily="34" charset="0"/>
                </a:rPr>
                <a:t>m</a:t>
              </a:r>
            </a:p>
          </p:txBody>
        </p:sp>
      </p:grpSp>
      <p:sp>
        <p:nvSpPr>
          <p:cNvPr id="50" name="Text Box 29">
            <a:extLst>
              <a:ext uri="{FF2B5EF4-FFF2-40B4-BE49-F238E27FC236}">
                <a16:creationId xmlns:a16="http://schemas.microsoft.com/office/drawing/2014/main" id="{DFF3C593-6075-4D36-B52F-FBD7CB3992BF}"/>
              </a:ext>
            </a:extLst>
          </p:cNvPr>
          <p:cNvSpPr txBox="1">
            <a:spLocks noChangeArrowheads="1"/>
          </p:cNvSpPr>
          <p:nvPr/>
        </p:nvSpPr>
        <p:spPr bwMode="auto">
          <a:xfrm>
            <a:off x="9220200" y="2112523"/>
            <a:ext cx="2555508" cy="338554"/>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solidFill>
                  <a:schemeClr val="bg1"/>
                </a:solidFill>
                <a:latin typeface="Arial" pitchFamily="34" charset="0"/>
              </a:rPr>
              <a:t>Diseased vascular pattern</a:t>
            </a:r>
          </a:p>
        </p:txBody>
      </p:sp>
      <p:sp>
        <p:nvSpPr>
          <p:cNvPr id="5" name="Rectangle 4">
            <a:extLst>
              <a:ext uri="{FF2B5EF4-FFF2-40B4-BE49-F238E27FC236}">
                <a16:creationId xmlns:a16="http://schemas.microsoft.com/office/drawing/2014/main" id="{A9224339-FABE-4A35-A3E2-B304C8EFD596}"/>
              </a:ext>
            </a:extLst>
          </p:cNvPr>
          <p:cNvSpPr/>
          <p:nvPr/>
        </p:nvSpPr>
        <p:spPr>
          <a:xfrm>
            <a:off x="9013357" y="5660538"/>
            <a:ext cx="1572866" cy="246221"/>
          </a:xfrm>
          <a:prstGeom prst="rect">
            <a:avLst/>
          </a:prstGeom>
        </p:spPr>
        <p:txBody>
          <a:bodyPr wrap="none">
            <a:spAutoFit/>
          </a:bodyPr>
          <a:lstStyle/>
          <a:p>
            <a:r>
              <a:rPr lang="en-US" altLang="en-US" sz="1000" b="1" dirty="0">
                <a:latin typeface="Arial" pitchFamily="34" charset="0"/>
              </a:rPr>
              <a:t>(2-photon microscopy)</a:t>
            </a:r>
            <a:endParaRPr lang="en-US" sz="1000" dirty="0"/>
          </a:p>
        </p:txBody>
      </p:sp>
    </p:spTree>
    <p:extLst>
      <p:ext uri="{BB962C8B-B14F-4D97-AF65-F5344CB8AC3E}">
        <p14:creationId xmlns:p14="http://schemas.microsoft.com/office/powerpoint/2010/main" val="996755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2"/>
          <p:cNvSpPr>
            <a:spLocks noGrp="1"/>
          </p:cNvSpPr>
          <p:nvPr>
            <p:ph type="ftr" sz="quarter" idx="11"/>
          </p:nvPr>
        </p:nvSpPr>
        <p:spPr/>
        <p:txBody>
          <a:bodyPr/>
          <a:lstStyle/>
          <a:p>
            <a:endParaRPr lang="en-US" altLang="en-US" dirty="0">
              <a:solidFill>
                <a:schemeClr val="tx1"/>
              </a:solidFill>
            </a:endParaRPr>
          </a:p>
        </p:txBody>
      </p:sp>
      <p:pic>
        <p:nvPicPr>
          <p:cNvPr id="138243" name="Picture 3" descr="C:\Documents and Settings\johnson\Desktop\Intestine 5x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75" y="3862171"/>
            <a:ext cx="2557702" cy="2134234"/>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38252" name="Group 12"/>
          <p:cNvGrpSpPr>
            <a:grpSpLocks/>
          </p:cNvGrpSpPr>
          <p:nvPr/>
        </p:nvGrpSpPr>
        <p:grpSpPr bwMode="auto">
          <a:xfrm>
            <a:off x="507505" y="1629747"/>
            <a:ext cx="2557019" cy="2175906"/>
            <a:chOff x="0" y="924"/>
            <a:chExt cx="1692" cy="1771"/>
          </a:xfrm>
        </p:grpSpPr>
        <p:pic>
          <p:nvPicPr>
            <p:cNvPr id="138244" name="Picture 4" descr="C:\Documents and Settings\johnson\Desktop\Intestine 5x.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24"/>
              <a:ext cx="1685" cy="17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8249" name="Text Box 9"/>
            <p:cNvSpPr txBox="1">
              <a:spLocks noChangeArrowheads="1"/>
            </p:cNvSpPr>
            <p:nvPr/>
          </p:nvSpPr>
          <p:spPr bwMode="auto">
            <a:xfrm>
              <a:off x="1293" y="2333"/>
              <a:ext cx="399" cy="19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050" dirty="0">
                  <a:solidFill>
                    <a:schemeClr val="bg1"/>
                  </a:solidFill>
                  <a:latin typeface="Arial" pitchFamily="34" charset="0"/>
                </a:rPr>
                <a:t>200 </a:t>
              </a:r>
              <a:r>
                <a:rPr lang="en-US" altLang="en-US" sz="1050" dirty="0">
                  <a:solidFill>
                    <a:schemeClr val="bg1"/>
                  </a:solidFill>
                  <a:latin typeface="Symbol" pitchFamily="18" charset="2"/>
                </a:rPr>
                <a:t>m</a:t>
              </a:r>
              <a:r>
                <a:rPr lang="en-US" altLang="en-US" sz="1050" dirty="0">
                  <a:solidFill>
                    <a:schemeClr val="bg1"/>
                  </a:solidFill>
                  <a:latin typeface="Arial" pitchFamily="34" charset="0"/>
                </a:rPr>
                <a:t>m</a:t>
              </a:r>
            </a:p>
          </p:txBody>
        </p:sp>
        <p:sp>
          <p:nvSpPr>
            <p:cNvPr id="138250" name="Line 10"/>
            <p:cNvSpPr>
              <a:spLocks noChangeShapeType="1"/>
            </p:cNvSpPr>
            <p:nvPr/>
          </p:nvSpPr>
          <p:spPr bwMode="auto">
            <a:xfrm>
              <a:off x="1359" y="2574"/>
              <a:ext cx="184"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dirty="0"/>
            </a:p>
          </p:txBody>
        </p:sp>
      </p:grpSp>
      <p:grpSp>
        <p:nvGrpSpPr>
          <p:cNvPr id="5" name="Group 4">
            <a:extLst>
              <a:ext uri="{FF2B5EF4-FFF2-40B4-BE49-F238E27FC236}">
                <a16:creationId xmlns:a16="http://schemas.microsoft.com/office/drawing/2014/main" id="{7B064024-DF3F-41E8-AAEC-AFFC7269CB83}"/>
              </a:ext>
            </a:extLst>
          </p:cNvPr>
          <p:cNvGrpSpPr/>
          <p:nvPr/>
        </p:nvGrpSpPr>
        <p:grpSpPr>
          <a:xfrm>
            <a:off x="1403529" y="400431"/>
            <a:ext cx="9384941" cy="5250864"/>
            <a:chOff x="2949001" y="-746756"/>
            <a:chExt cx="13905936" cy="7390221"/>
          </a:xfrm>
        </p:grpSpPr>
        <p:grpSp>
          <p:nvGrpSpPr>
            <p:cNvPr id="138253" name="Group 13"/>
            <p:cNvGrpSpPr>
              <a:grpSpLocks/>
            </p:cNvGrpSpPr>
            <p:nvPr/>
          </p:nvGrpSpPr>
          <p:grpSpPr bwMode="auto">
            <a:xfrm>
              <a:off x="5867402" y="1143000"/>
              <a:ext cx="6324601" cy="5500465"/>
              <a:chOff x="3139" y="791"/>
              <a:chExt cx="2150" cy="2581"/>
            </a:xfrm>
          </p:grpSpPr>
          <p:sp>
            <p:nvSpPr>
              <p:cNvPr id="138251" name="Rectangle 11"/>
              <p:cNvSpPr>
                <a:spLocks noChangeArrowheads="1"/>
              </p:cNvSpPr>
              <p:nvPr/>
            </p:nvSpPr>
            <p:spPr bwMode="auto">
              <a:xfrm>
                <a:off x="3139" y="791"/>
                <a:ext cx="2150" cy="25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dirty="0"/>
              </a:p>
            </p:txBody>
          </p:sp>
          <p:graphicFrame>
            <p:nvGraphicFramePr>
              <p:cNvPr id="138245" name="Object 5"/>
              <p:cNvGraphicFramePr>
                <a:graphicFrameLocks noChangeAspect="1"/>
              </p:cNvGraphicFramePr>
              <p:nvPr>
                <p:extLst/>
              </p:nvPr>
            </p:nvGraphicFramePr>
            <p:xfrm>
              <a:off x="3377" y="981"/>
              <a:ext cx="1653" cy="2110"/>
            </p:xfrm>
            <a:graphic>
              <a:graphicData uri="http://schemas.openxmlformats.org/presentationml/2006/ole">
                <mc:AlternateContent xmlns:mc="http://schemas.openxmlformats.org/markup-compatibility/2006">
                  <mc:Choice xmlns:v="urn:schemas-microsoft-com:vml" Requires="v">
                    <p:oleObj spid="_x0000_s10281" name="Chart" r:id="rId5" imgW="2295754" imgH="2048256" progId="Excel.Chart.8">
                      <p:embed/>
                    </p:oleObj>
                  </mc:Choice>
                  <mc:Fallback>
                    <p:oleObj name="Chart" r:id="rId5" imgW="2295754" imgH="2048256" progId="Excel.Chart.8">
                      <p:embed/>
                      <p:pic>
                        <p:nvPicPr>
                          <p:cNvPr id="13824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7" y="981"/>
                            <a:ext cx="1653" cy="2110"/>
                          </a:xfrm>
                          <a:prstGeom prst="rect">
                            <a:avLst/>
                          </a:prstGeom>
                          <a:noFill/>
                          <a:ln>
                            <a:noFill/>
                          </a:ln>
                          <a:effectLst/>
                          <a:extLst/>
                        </p:spPr>
                      </p:pic>
                    </p:oleObj>
                  </mc:Fallback>
                </mc:AlternateContent>
              </a:graphicData>
            </a:graphic>
          </p:graphicFrame>
          <p:sp>
            <p:nvSpPr>
              <p:cNvPr id="138246" name="Text Box 6"/>
              <p:cNvSpPr txBox="1">
                <a:spLocks noChangeArrowheads="1"/>
              </p:cNvSpPr>
              <p:nvPr/>
            </p:nvSpPr>
            <p:spPr bwMode="auto">
              <a:xfrm rot="16200000">
                <a:off x="2546" y="1796"/>
                <a:ext cx="1482"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350" dirty="0">
                    <a:latin typeface="Arial" pitchFamily="34" charset="0"/>
                  </a:rPr>
                  <a:t>Average Vessel Length (</a:t>
                </a:r>
                <a:r>
                  <a:rPr lang="en-US" altLang="en-US" sz="1350" dirty="0">
                    <a:latin typeface="Symbol" pitchFamily="18" charset="2"/>
                  </a:rPr>
                  <a:t>m</a:t>
                </a:r>
                <a:r>
                  <a:rPr lang="en-US" altLang="en-US" sz="1350" dirty="0">
                    <a:latin typeface="Arial" pitchFamily="34" charset="0"/>
                  </a:rPr>
                  <a:t>m)</a:t>
                </a:r>
              </a:p>
            </p:txBody>
          </p:sp>
          <p:sp>
            <p:nvSpPr>
              <p:cNvPr id="138247" name="Text Box 7"/>
              <p:cNvSpPr txBox="1">
                <a:spLocks noChangeArrowheads="1"/>
              </p:cNvSpPr>
              <p:nvPr/>
            </p:nvSpPr>
            <p:spPr bwMode="auto">
              <a:xfrm>
                <a:off x="3726" y="3003"/>
                <a:ext cx="1246" cy="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350" dirty="0">
                    <a:latin typeface="Arial" pitchFamily="34" charset="0"/>
                  </a:rPr>
                  <a:t>Vessel Diameter (</a:t>
                </a:r>
                <a:r>
                  <a:rPr lang="en-US" altLang="en-US" sz="1350" dirty="0">
                    <a:latin typeface="Symbol" pitchFamily="18" charset="2"/>
                  </a:rPr>
                  <a:t>m</a:t>
                </a:r>
                <a:r>
                  <a:rPr lang="en-US" altLang="en-US" sz="1350" dirty="0">
                    <a:latin typeface="Arial" pitchFamily="34" charset="0"/>
                  </a:rPr>
                  <a:t>m)</a:t>
                </a:r>
              </a:p>
            </p:txBody>
          </p:sp>
          <p:sp>
            <p:nvSpPr>
              <p:cNvPr id="138248" name="Text Box 8"/>
              <p:cNvSpPr txBox="1">
                <a:spLocks noChangeArrowheads="1"/>
              </p:cNvSpPr>
              <p:nvPr/>
            </p:nvSpPr>
            <p:spPr bwMode="auto">
              <a:xfrm rot="16200000">
                <a:off x="4643" y="2066"/>
                <a:ext cx="933" cy="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latin typeface="Arial" pitchFamily="34" charset="0"/>
                  </a:rPr>
                  <a:t>Vessel Number</a:t>
                </a:r>
              </a:p>
            </p:txBody>
          </p:sp>
        </p:grpSp>
        <p:sp>
          <p:nvSpPr>
            <p:cNvPr id="138254" name="Text Box 14"/>
            <p:cNvSpPr txBox="1">
              <a:spLocks noChangeArrowheads="1"/>
            </p:cNvSpPr>
            <p:nvPr/>
          </p:nvSpPr>
          <p:spPr bwMode="auto">
            <a:xfrm>
              <a:off x="2949001" y="-746756"/>
              <a:ext cx="13905936" cy="649761"/>
            </a:xfrm>
            <a:prstGeom prst="rect">
              <a:avLst/>
            </a:prstGeom>
            <a:noFill/>
            <a:ln>
              <a:noFill/>
            </a:ln>
            <a:effectLst/>
            <a:extLst/>
          </p:spPr>
          <p:txBody>
            <a:bodyPr wrap="none">
              <a:spAutoFit/>
            </a:bodyPr>
            <a:lstStyle/>
            <a:p>
              <a:pPr algn="ctr"/>
              <a:r>
                <a:rPr lang="en-US" altLang="en-US" sz="2400" b="1" dirty="0">
                  <a:solidFill>
                    <a:schemeClr val="bg1"/>
                  </a:solidFill>
                  <a:effectLst>
                    <a:outerShdw blurRad="38100" dist="38100" dir="2700000" algn="tl">
                      <a:srgbClr val="000000">
                        <a:alpha val="43137"/>
                      </a:srgbClr>
                    </a:outerShdw>
                  </a:effectLst>
                  <a:latin typeface="Arial" pitchFamily="34" charset="0"/>
                </a:rPr>
                <a:t>Normal Vascular Fingerprints Change w/Ischemia and Disease</a:t>
              </a:r>
            </a:p>
          </p:txBody>
        </p:sp>
      </p:grpSp>
      <p:sp>
        <p:nvSpPr>
          <p:cNvPr id="2" name="Rectangle 1">
            <a:extLst>
              <a:ext uri="{FF2B5EF4-FFF2-40B4-BE49-F238E27FC236}">
                <a16:creationId xmlns:a16="http://schemas.microsoft.com/office/drawing/2014/main" id="{806EBE47-7701-414D-8FFD-2B965F4255A0}"/>
              </a:ext>
            </a:extLst>
          </p:cNvPr>
          <p:cNvSpPr/>
          <p:nvPr/>
        </p:nvSpPr>
        <p:spPr>
          <a:xfrm>
            <a:off x="3354459" y="5651295"/>
            <a:ext cx="938077" cy="300082"/>
          </a:xfrm>
          <a:prstGeom prst="rect">
            <a:avLst/>
          </a:prstGeom>
        </p:spPr>
        <p:txBody>
          <a:bodyPr wrap="none">
            <a:spAutoFit/>
          </a:bodyPr>
          <a:lstStyle/>
          <a:p>
            <a:r>
              <a:rPr lang="en-US" altLang="en-US" sz="1350" dirty="0"/>
              <a:t>©ZG2003</a:t>
            </a:r>
            <a:endParaRPr lang="en-US" sz="1350" dirty="0"/>
          </a:p>
        </p:txBody>
      </p:sp>
      <p:sp>
        <p:nvSpPr>
          <p:cNvPr id="4" name="TextBox 3">
            <a:extLst>
              <a:ext uri="{FF2B5EF4-FFF2-40B4-BE49-F238E27FC236}">
                <a16:creationId xmlns:a16="http://schemas.microsoft.com/office/drawing/2014/main" id="{BDD7AAE1-FBE5-44B9-A0DE-942756CC998D}"/>
              </a:ext>
            </a:extLst>
          </p:cNvPr>
          <p:cNvSpPr txBox="1"/>
          <p:nvPr/>
        </p:nvSpPr>
        <p:spPr>
          <a:xfrm>
            <a:off x="1135271" y="1132973"/>
            <a:ext cx="6495358" cy="369332"/>
          </a:xfrm>
          <a:prstGeom prst="rect">
            <a:avLst/>
          </a:prstGeom>
          <a:noFill/>
        </p:spPr>
        <p:txBody>
          <a:bodyPr wrap="square" rtlCol="0">
            <a:spAutoFit/>
          </a:bodyPr>
          <a:lstStyle/>
          <a:p>
            <a:r>
              <a:rPr lang="en-US" dirty="0"/>
              <a:t>E.g., average vessel length, diameter, density</a:t>
            </a:r>
          </a:p>
        </p:txBody>
      </p:sp>
      <p:sp>
        <p:nvSpPr>
          <p:cNvPr id="22" name="TextBox 21">
            <a:extLst>
              <a:ext uri="{FF2B5EF4-FFF2-40B4-BE49-F238E27FC236}">
                <a16:creationId xmlns:a16="http://schemas.microsoft.com/office/drawing/2014/main" id="{C7805DE7-95D0-4D74-8E89-96042360904B}"/>
              </a:ext>
            </a:extLst>
          </p:cNvPr>
          <p:cNvSpPr txBox="1"/>
          <p:nvPr/>
        </p:nvSpPr>
        <p:spPr>
          <a:xfrm>
            <a:off x="8237862" y="1122117"/>
            <a:ext cx="3820828" cy="369332"/>
          </a:xfrm>
          <a:prstGeom prst="rect">
            <a:avLst/>
          </a:prstGeom>
          <a:noFill/>
        </p:spPr>
        <p:txBody>
          <a:bodyPr wrap="square" rtlCol="0">
            <a:spAutoFit/>
          </a:bodyPr>
          <a:lstStyle/>
          <a:p>
            <a:r>
              <a:rPr lang="en-US" dirty="0"/>
              <a:t>“Complexity” (branching)</a:t>
            </a:r>
          </a:p>
        </p:txBody>
      </p:sp>
      <p:sp>
        <p:nvSpPr>
          <p:cNvPr id="3" name="Rectangle 2">
            <a:extLst>
              <a:ext uri="{FF2B5EF4-FFF2-40B4-BE49-F238E27FC236}">
                <a16:creationId xmlns:a16="http://schemas.microsoft.com/office/drawing/2014/main" id="{18A639C0-14C0-4A26-9534-4BD04CA9D4F2}"/>
              </a:ext>
            </a:extLst>
          </p:cNvPr>
          <p:cNvSpPr/>
          <p:nvPr/>
        </p:nvSpPr>
        <p:spPr>
          <a:xfrm>
            <a:off x="7931490" y="5508948"/>
            <a:ext cx="4184310" cy="584775"/>
          </a:xfrm>
          <a:prstGeom prst="rect">
            <a:avLst/>
          </a:prstGeom>
        </p:spPr>
        <p:txBody>
          <a:bodyPr wrap="square">
            <a:spAutoFit/>
          </a:bodyPr>
          <a:lstStyle/>
          <a:p>
            <a:r>
              <a:rPr lang="en-US" altLang="en-US" sz="800" b="1" dirty="0">
                <a:solidFill>
                  <a:srgbClr val="0054A6"/>
                </a:solidFill>
                <a:hlinkClick r:id="rId7"/>
              </a:rPr>
              <a:t>Matrix Metalloproteinase-9 Is Required for Adequate Angiogenic Revascularization of Ischemic Tissues, </a:t>
            </a:r>
          </a:p>
          <a:p>
            <a:r>
              <a:rPr lang="en-US" altLang="en-US" sz="800" b="1" dirty="0">
                <a:solidFill>
                  <a:srgbClr val="0054A6"/>
                </a:solidFill>
                <a:hlinkClick r:id="rId7"/>
              </a:rPr>
              <a:t>2003 Circulation Research 94 (2), 262-268, DOI: (10.1161/01.RES.0000111527.42357.62)  </a:t>
            </a:r>
            <a:endParaRPr lang="en-US" altLang="en-US" sz="800" b="1" dirty="0">
              <a:solidFill>
                <a:srgbClr val="0054A6"/>
              </a:solidFill>
            </a:endParaRPr>
          </a:p>
        </p:txBody>
      </p:sp>
      <p:pic>
        <p:nvPicPr>
          <p:cNvPr id="24" name="Picture 23">
            <a:extLst>
              <a:ext uri="{FF2B5EF4-FFF2-40B4-BE49-F238E27FC236}">
                <a16:creationId xmlns:a16="http://schemas.microsoft.com/office/drawing/2014/main" id="{4CBD4631-E5F6-4BE9-9FD7-A62D6E54AE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4902" y="1517855"/>
            <a:ext cx="3152698" cy="3955293"/>
          </a:xfrm>
          <a:prstGeom prst="rect">
            <a:avLst/>
          </a:prstGeom>
          <a:solidFill>
            <a:schemeClr val="tx2">
              <a:lumMod val="40000"/>
              <a:lumOff val="60000"/>
            </a:schemeClr>
          </a:solidFill>
          <a:ln>
            <a:solidFill>
              <a:schemeClr val="tx1"/>
            </a:solidFill>
          </a:ln>
          <a:effectLst/>
          <a:extLst/>
        </p:spPr>
      </p:pic>
      <p:sp>
        <p:nvSpPr>
          <p:cNvPr id="6" name="Rectangle 5">
            <a:extLst>
              <a:ext uri="{FF2B5EF4-FFF2-40B4-BE49-F238E27FC236}">
                <a16:creationId xmlns:a16="http://schemas.microsoft.com/office/drawing/2014/main" id="{6F383E26-D5C7-4727-B4FE-5EA5744E366B}"/>
              </a:ext>
            </a:extLst>
          </p:cNvPr>
          <p:cNvSpPr/>
          <p:nvPr/>
        </p:nvSpPr>
        <p:spPr>
          <a:xfrm>
            <a:off x="483944" y="6021787"/>
            <a:ext cx="4850055" cy="338554"/>
          </a:xfrm>
          <a:prstGeom prst="rect">
            <a:avLst/>
          </a:prstGeom>
        </p:spPr>
        <p:txBody>
          <a:bodyPr wrap="square">
            <a:spAutoFit/>
          </a:bodyPr>
          <a:lstStyle/>
          <a:p>
            <a:r>
              <a:rPr lang="en-US" sz="800" dirty="0"/>
              <a:t>Galis et al 2006, Fingerprinting native and angiogenic microvascular networks through pattern recognition and discriminant analysis of functional perfusion data</a:t>
            </a:r>
            <a:endParaRPr lang="en-US" altLang="en-US" sz="800" b="1" dirty="0"/>
          </a:p>
        </p:txBody>
      </p:sp>
      <p:sp>
        <p:nvSpPr>
          <p:cNvPr id="23" name="Rectangle 22">
            <a:extLst>
              <a:ext uri="{FF2B5EF4-FFF2-40B4-BE49-F238E27FC236}">
                <a16:creationId xmlns:a16="http://schemas.microsoft.com/office/drawing/2014/main" id="{B71DEDFB-2CDA-4153-B9C9-2B2AB10257FA}"/>
              </a:ext>
            </a:extLst>
          </p:cNvPr>
          <p:cNvSpPr/>
          <p:nvPr/>
        </p:nvSpPr>
        <p:spPr>
          <a:xfrm>
            <a:off x="3199806" y="5092553"/>
            <a:ext cx="5249025" cy="1477328"/>
          </a:xfrm>
          <a:prstGeom prst="rect">
            <a:avLst/>
          </a:prstGeom>
          <a:solidFill>
            <a:srgbClr val="92D050"/>
          </a:solidFill>
        </p:spPr>
        <p:txBody>
          <a:bodyPr wrap="square">
            <a:spAutoFit/>
          </a:bodyPr>
          <a:lstStyle/>
          <a:p>
            <a:pPr algn="ctr"/>
            <a:r>
              <a:rPr lang="en-US" b="1" dirty="0"/>
              <a:t>Blood vessels provide additional specific features that can be used to characterize tissues and register other cells (branching and other organizational pattern, diameter, relation to tissue edge, etc.)</a:t>
            </a:r>
          </a:p>
        </p:txBody>
      </p:sp>
    </p:spTree>
    <p:extLst>
      <p:ext uri="{BB962C8B-B14F-4D97-AF65-F5344CB8AC3E}">
        <p14:creationId xmlns:p14="http://schemas.microsoft.com/office/powerpoint/2010/main" val="366073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2FB1-DD6E-47D7-9FD3-3FB50C1868C4}"/>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Vascular Mapping by Machine Learning</a:t>
            </a:r>
          </a:p>
        </p:txBody>
      </p:sp>
      <p:sp>
        <p:nvSpPr>
          <p:cNvPr id="3" name="Slide Number Placeholder 2">
            <a:extLst>
              <a:ext uri="{FF2B5EF4-FFF2-40B4-BE49-F238E27FC236}">
                <a16:creationId xmlns:a16="http://schemas.microsoft.com/office/drawing/2014/main" id="{692A309A-FA59-48E2-9A34-F3F5C9B5C411}"/>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19</a:t>
            </a:fld>
            <a:endParaRPr lang="en-US" dirty="0">
              <a:solidFill>
                <a:prstClr val="black"/>
              </a:solidFill>
            </a:endParaRPr>
          </a:p>
        </p:txBody>
      </p:sp>
      <p:pic>
        <p:nvPicPr>
          <p:cNvPr id="4" name="Picture 3">
            <a:hlinkClick r:id="rId2"/>
            <a:extLst>
              <a:ext uri="{FF2B5EF4-FFF2-40B4-BE49-F238E27FC236}">
                <a16:creationId xmlns:a16="http://schemas.microsoft.com/office/drawing/2014/main" id="{008F2C4B-10FD-4D86-AC06-4E7E68797A35}"/>
              </a:ext>
            </a:extLst>
          </p:cNvPr>
          <p:cNvPicPr>
            <a:picLocks noChangeAspect="1"/>
          </p:cNvPicPr>
          <p:nvPr/>
        </p:nvPicPr>
        <p:blipFill>
          <a:blip r:embed="rId3"/>
          <a:stretch>
            <a:fillRect/>
          </a:stretch>
        </p:blipFill>
        <p:spPr>
          <a:xfrm>
            <a:off x="643466" y="1121089"/>
            <a:ext cx="5169302" cy="4966386"/>
          </a:xfrm>
          <a:prstGeom prst="rect">
            <a:avLst/>
          </a:prstGeom>
        </p:spPr>
      </p:pic>
      <p:sp>
        <p:nvSpPr>
          <p:cNvPr id="5" name="Rectangle 4">
            <a:extLst>
              <a:ext uri="{FF2B5EF4-FFF2-40B4-BE49-F238E27FC236}">
                <a16:creationId xmlns:a16="http://schemas.microsoft.com/office/drawing/2014/main" id="{1E11621A-887A-430A-97D4-0E58202CA651}"/>
              </a:ext>
            </a:extLst>
          </p:cNvPr>
          <p:cNvSpPr/>
          <p:nvPr/>
        </p:nvSpPr>
        <p:spPr>
          <a:xfrm>
            <a:off x="6400800" y="6196571"/>
            <a:ext cx="6096000" cy="230832"/>
          </a:xfrm>
          <a:prstGeom prst="rect">
            <a:avLst/>
          </a:prstGeom>
        </p:spPr>
        <p:txBody>
          <a:bodyPr>
            <a:spAutoFit/>
          </a:bodyPr>
          <a:lstStyle/>
          <a:p>
            <a:r>
              <a:rPr lang="en-US" sz="900" dirty="0">
                <a:hlinkClick r:id="rId4"/>
              </a:rPr>
              <a:t>https://www.biorxiv.org/content/biorxiv/early/2019/04/18/613257.full.pdf</a:t>
            </a:r>
            <a:endParaRPr lang="en-US" sz="900" dirty="0"/>
          </a:p>
        </p:txBody>
      </p:sp>
      <p:pic>
        <p:nvPicPr>
          <p:cNvPr id="6" name="Picture 5">
            <a:extLst>
              <a:ext uri="{FF2B5EF4-FFF2-40B4-BE49-F238E27FC236}">
                <a16:creationId xmlns:a16="http://schemas.microsoft.com/office/drawing/2014/main" id="{DDC8CC4E-9F82-4A70-8BB7-5D25745A9942}"/>
              </a:ext>
            </a:extLst>
          </p:cNvPr>
          <p:cNvPicPr>
            <a:picLocks noChangeAspect="1"/>
          </p:cNvPicPr>
          <p:nvPr/>
        </p:nvPicPr>
        <p:blipFill>
          <a:blip r:embed="rId5"/>
          <a:stretch>
            <a:fillRect/>
          </a:stretch>
        </p:blipFill>
        <p:spPr>
          <a:xfrm>
            <a:off x="6248400" y="1133107"/>
            <a:ext cx="5004759" cy="4930339"/>
          </a:xfrm>
          <a:prstGeom prst="rect">
            <a:avLst/>
          </a:prstGeom>
        </p:spPr>
      </p:pic>
      <p:sp>
        <p:nvSpPr>
          <p:cNvPr id="8" name="Rectangle 7">
            <a:extLst>
              <a:ext uri="{FF2B5EF4-FFF2-40B4-BE49-F238E27FC236}">
                <a16:creationId xmlns:a16="http://schemas.microsoft.com/office/drawing/2014/main" id="{65FB80C2-F415-4E41-9020-B41E822A0067}"/>
              </a:ext>
            </a:extLst>
          </p:cNvPr>
          <p:cNvSpPr/>
          <p:nvPr/>
        </p:nvSpPr>
        <p:spPr>
          <a:xfrm>
            <a:off x="6477000" y="6050377"/>
            <a:ext cx="1858201" cy="261610"/>
          </a:xfrm>
          <a:prstGeom prst="rect">
            <a:avLst/>
          </a:prstGeom>
        </p:spPr>
        <p:txBody>
          <a:bodyPr wrap="none">
            <a:spAutoFit/>
          </a:bodyPr>
          <a:lstStyle/>
          <a:p>
            <a:r>
              <a:rPr lang="en-US" sz="1100" b="1" dirty="0"/>
              <a:t> Todorov et al, April 2019</a:t>
            </a:r>
          </a:p>
        </p:txBody>
      </p:sp>
      <p:sp>
        <p:nvSpPr>
          <p:cNvPr id="12" name="Rectangle 11">
            <a:extLst>
              <a:ext uri="{FF2B5EF4-FFF2-40B4-BE49-F238E27FC236}">
                <a16:creationId xmlns:a16="http://schemas.microsoft.com/office/drawing/2014/main" id="{B8725C41-FEB1-4465-BF53-DF24B4629F5E}"/>
              </a:ext>
            </a:extLst>
          </p:cNvPr>
          <p:cNvSpPr/>
          <p:nvPr/>
        </p:nvSpPr>
        <p:spPr>
          <a:xfrm>
            <a:off x="1330863" y="6035000"/>
            <a:ext cx="3738139" cy="369332"/>
          </a:xfrm>
          <a:prstGeom prst="rect">
            <a:avLst/>
          </a:prstGeom>
        </p:spPr>
        <p:txBody>
          <a:bodyPr wrap="none">
            <a:spAutoFit/>
          </a:bodyPr>
          <a:lstStyle/>
          <a:p>
            <a:r>
              <a:rPr lang="en-US" u="sng" dirty="0">
                <a:solidFill>
                  <a:srgbClr val="0563C1"/>
                </a:solidFill>
                <a:latin typeface="Calibri" panose="020F0502020204030204" pitchFamily="34" charset="0"/>
                <a:ea typeface="Calibri" panose="020F0502020204030204" pitchFamily="34" charset="0"/>
                <a:hlinkClick r:id="rId2"/>
              </a:rPr>
              <a:t>http://DISCOtechnologies.org/VesSAP</a:t>
            </a:r>
            <a:endParaRPr lang="en-US" dirty="0"/>
          </a:p>
        </p:txBody>
      </p:sp>
    </p:spTree>
    <p:extLst>
      <p:ext uri="{BB962C8B-B14F-4D97-AF65-F5344CB8AC3E}">
        <p14:creationId xmlns:p14="http://schemas.microsoft.com/office/powerpoint/2010/main" val="68740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4342" y="986617"/>
            <a:ext cx="7126643" cy="846137"/>
          </a:xfrm>
        </p:spPr>
        <p:txBody>
          <a:bodyPr/>
          <a:lstStyle/>
          <a:p>
            <a:r>
              <a:rPr lang="en-US" sz="2400" b="1" dirty="0">
                <a:solidFill>
                  <a:srgbClr val="0070C0"/>
                </a:solidFill>
                <a:effectLst/>
              </a:rPr>
              <a:t>Evolution Of Human Body Investigations</a:t>
            </a:r>
          </a:p>
        </p:txBody>
      </p:sp>
      <p:sp>
        <p:nvSpPr>
          <p:cNvPr id="5" name="Slide Number Placeholder 4"/>
          <p:cNvSpPr>
            <a:spLocks noGrp="1"/>
          </p:cNvSpPr>
          <p:nvPr>
            <p:ph type="sldNum" sz="quarter" idx="4"/>
          </p:nvPr>
        </p:nvSpPr>
        <p:spPr bwMode="auto">
          <a:xfrm>
            <a:off x="643466" y="6254496"/>
            <a:ext cx="778933" cy="374650"/>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400" kern="1200">
                <a:solidFill>
                  <a:schemeClr val="tx1"/>
                </a:solidFill>
                <a:latin typeface="Arial" charset="0"/>
                <a:ea typeface="ＭＳ Ｐゴシック" pitchFamily="48"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9C0EE74-1F2C-4D2D-91EC-B282DFC749DA}" type="slidenum">
              <a:rPr lang="en-US" smtClean="0">
                <a:solidFill>
                  <a:prstClr val="black"/>
                </a:solidFill>
              </a:rPr>
              <a:pPr>
                <a:defRPr/>
              </a:pPr>
              <a:t>2</a:t>
            </a:fld>
            <a:endParaRPr lang="en-US" dirty="0"/>
          </a:p>
        </p:txBody>
      </p:sp>
      <p:pic>
        <p:nvPicPr>
          <p:cNvPr id="7" name="Content Placeholder 6"/>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10000"/>
                    </a14:imgEffect>
                    <a14:imgEffect>
                      <a14:brightnessContrast bright="-13000" contrast="42000"/>
                    </a14:imgEffect>
                  </a14:imgLayer>
                </a14:imgProps>
              </a:ext>
              <a:ext uri="{28A0092B-C50C-407E-A947-70E740481C1C}">
                <a14:useLocalDpi xmlns:a14="http://schemas.microsoft.com/office/drawing/2010/main" val="0"/>
              </a:ext>
            </a:extLst>
          </a:blip>
          <a:stretch>
            <a:fillRect/>
          </a:stretch>
        </p:blipFill>
        <p:spPr>
          <a:xfrm>
            <a:off x="388498" y="1882005"/>
            <a:ext cx="3725856" cy="3725856"/>
          </a:xfrm>
          <a:ln>
            <a:solidFill>
              <a:schemeClr val="tx1"/>
            </a:solidFill>
          </a:ln>
        </p:spPr>
      </p:pic>
      <p:grpSp>
        <p:nvGrpSpPr>
          <p:cNvPr id="38" name="Group 37"/>
          <p:cNvGrpSpPr/>
          <p:nvPr/>
        </p:nvGrpSpPr>
        <p:grpSpPr>
          <a:xfrm>
            <a:off x="9905428" y="2596160"/>
            <a:ext cx="1527836" cy="1956577"/>
            <a:chOff x="7743709" y="3041582"/>
            <a:chExt cx="1527836" cy="1956577"/>
          </a:xfrm>
        </p:grpSpPr>
        <p:sp>
          <p:nvSpPr>
            <p:cNvPr id="14" name="Down Arrow 13"/>
            <p:cNvSpPr/>
            <p:nvPr/>
          </p:nvSpPr>
          <p:spPr>
            <a:xfrm flipV="1">
              <a:off x="8209765" y="3425766"/>
              <a:ext cx="488092" cy="105769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7871253" y="4628827"/>
              <a:ext cx="1272746" cy="369332"/>
            </a:xfrm>
            <a:prstGeom prst="rect">
              <a:avLst/>
            </a:prstGeom>
            <a:noFill/>
          </p:spPr>
          <p:txBody>
            <a:bodyPr wrap="square" rtlCol="0">
              <a:spAutoFit/>
            </a:bodyPr>
            <a:lstStyle/>
            <a:p>
              <a:r>
                <a:rPr lang="en-US" b="1" dirty="0"/>
                <a:t>Genotype</a:t>
              </a:r>
            </a:p>
          </p:txBody>
        </p:sp>
        <p:sp>
          <p:nvSpPr>
            <p:cNvPr id="16" name="TextBox 15"/>
            <p:cNvSpPr txBox="1"/>
            <p:nvPr/>
          </p:nvSpPr>
          <p:spPr>
            <a:xfrm>
              <a:off x="7743709" y="3041582"/>
              <a:ext cx="1527836" cy="369332"/>
            </a:xfrm>
            <a:prstGeom prst="rect">
              <a:avLst/>
            </a:prstGeom>
            <a:noFill/>
          </p:spPr>
          <p:txBody>
            <a:bodyPr wrap="square" rtlCol="0">
              <a:spAutoFit/>
            </a:bodyPr>
            <a:lstStyle/>
            <a:p>
              <a:r>
                <a:rPr lang="en-US" b="1" dirty="0"/>
                <a:t>Phenotype</a:t>
              </a:r>
            </a:p>
          </p:txBody>
        </p:sp>
      </p:grpSp>
      <p:sp>
        <p:nvSpPr>
          <p:cNvPr id="2" name="TextBox 1"/>
          <p:cNvSpPr txBox="1"/>
          <p:nvPr/>
        </p:nvSpPr>
        <p:spPr>
          <a:xfrm>
            <a:off x="6363100" y="1099752"/>
            <a:ext cx="3448844" cy="307777"/>
          </a:xfrm>
          <a:prstGeom prst="rect">
            <a:avLst/>
          </a:prstGeom>
          <a:solidFill>
            <a:schemeClr val="bg1"/>
          </a:solidFill>
        </p:spPr>
        <p:txBody>
          <a:bodyPr wrap="square" rtlCol="0">
            <a:spAutoFit/>
          </a:bodyPr>
          <a:lstStyle/>
          <a:p>
            <a:pPr algn="ctr"/>
            <a:r>
              <a:rPr lang="en-US" sz="1400" b="1" dirty="0"/>
              <a:t>Whole body/organ analysis</a:t>
            </a:r>
          </a:p>
        </p:txBody>
      </p:sp>
      <p:grpSp>
        <p:nvGrpSpPr>
          <p:cNvPr id="19" name="Group 18"/>
          <p:cNvGrpSpPr/>
          <p:nvPr/>
        </p:nvGrpSpPr>
        <p:grpSpPr>
          <a:xfrm>
            <a:off x="6846122" y="4246177"/>
            <a:ext cx="2537348" cy="1862620"/>
            <a:chOff x="4550193" y="3851811"/>
            <a:chExt cx="3503336" cy="2125064"/>
          </a:xfrm>
        </p:grpSpPr>
        <p:grpSp>
          <p:nvGrpSpPr>
            <p:cNvPr id="13" name="Group 12"/>
            <p:cNvGrpSpPr/>
            <p:nvPr/>
          </p:nvGrpSpPr>
          <p:grpSpPr>
            <a:xfrm>
              <a:off x="4682309" y="4221143"/>
              <a:ext cx="3371220" cy="1755732"/>
              <a:chOff x="4322291" y="4201298"/>
              <a:chExt cx="3371220" cy="1755732"/>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2291" y="4201298"/>
                <a:ext cx="3371220" cy="1746292"/>
              </a:xfrm>
              <a:prstGeom prst="rect">
                <a:avLst/>
              </a:prstGeom>
            </p:spPr>
          </p:pic>
          <p:sp>
            <p:nvSpPr>
              <p:cNvPr id="12" name="Rectangle 11"/>
              <p:cNvSpPr/>
              <p:nvPr/>
            </p:nvSpPr>
            <p:spPr>
              <a:xfrm>
                <a:off x="4322291" y="5693674"/>
                <a:ext cx="2795813" cy="263356"/>
              </a:xfrm>
              <a:prstGeom prst="rect">
                <a:avLst/>
              </a:prstGeom>
            </p:spPr>
            <p:txBody>
              <a:bodyPr wrap="none">
                <a:spAutoFit/>
              </a:bodyPr>
              <a:lstStyle/>
              <a:p>
                <a:r>
                  <a:rPr lang="en-US" sz="900" dirty="0">
                    <a:solidFill>
                      <a:schemeClr val="bg1"/>
                    </a:solidFill>
                  </a:rPr>
                  <a:t>Photo: National Science Foundation</a:t>
                </a:r>
              </a:p>
            </p:txBody>
          </p:sp>
        </p:grpSp>
        <p:sp>
          <p:nvSpPr>
            <p:cNvPr id="17" name="TextBox 16"/>
            <p:cNvSpPr txBox="1"/>
            <p:nvPr/>
          </p:nvSpPr>
          <p:spPr>
            <a:xfrm>
              <a:off x="4550193" y="3851811"/>
              <a:ext cx="3084744" cy="349754"/>
            </a:xfrm>
            <a:prstGeom prst="rect">
              <a:avLst/>
            </a:prstGeom>
            <a:solidFill>
              <a:schemeClr val="bg1"/>
            </a:solidFill>
          </p:spPr>
          <p:txBody>
            <a:bodyPr wrap="square" rtlCol="0">
              <a:spAutoFit/>
            </a:bodyPr>
            <a:lstStyle/>
            <a:p>
              <a:pPr algn="ctr"/>
              <a:r>
                <a:rPr lang="en-US" sz="1400" b="1" dirty="0"/>
                <a:t>Single Cell analysis</a:t>
              </a:r>
            </a:p>
          </p:txBody>
        </p:sp>
      </p:grpSp>
      <p:grpSp>
        <p:nvGrpSpPr>
          <p:cNvPr id="34" name="Group 33"/>
          <p:cNvGrpSpPr/>
          <p:nvPr/>
        </p:nvGrpSpPr>
        <p:grpSpPr>
          <a:xfrm>
            <a:off x="4129166" y="1571774"/>
            <a:ext cx="403149" cy="4303802"/>
            <a:chOff x="2459131" y="1553344"/>
            <a:chExt cx="403149" cy="4303802"/>
          </a:xfrm>
        </p:grpSpPr>
        <p:cxnSp>
          <p:nvCxnSpPr>
            <p:cNvPr id="27" name="Straight Arrow Connector 26"/>
            <p:cNvCxnSpPr/>
            <p:nvPr/>
          </p:nvCxnSpPr>
          <p:spPr>
            <a:xfrm flipH="1" flipV="1">
              <a:off x="2853932" y="1553344"/>
              <a:ext cx="8348" cy="43038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rot="16200000">
              <a:off x="1352390" y="3618216"/>
              <a:ext cx="2582814" cy="369332"/>
            </a:xfrm>
            <a:prstGeom prst="rect">
              <a:avLst/>
            </a:prstGeom>
            <a:noFill/>
          </p:spPr>
          <p:txBody>
            <a:bodyPr wrap="square" rtlCol="0">
              <a:spAutoFit/>
            </a:bodyPr>
            <a:lstStyle/>
            <a:p>
              <a:r>
                <a:rPr lang="en-US" dirty="0"/>
                <a:t>OBSERVED SCALE</a:t>
              </a:r>
            </a:p>
          </p:txBody>
        </p:sp>
      </p:grpSp>
      <p:grpSp>
        <p:nvGrpSpPr>
          <p:cNvPr id="33" name="Group 32"/>
          <p:cNvGrpSpPr/>
          <p:nvPr/>
        </p:nvGrpSpPr>
        <p:grpSpPr>
          <a:xfrm>
            <a:off x="4691016" y="1609620"/>
            <a:ext cx="369332" cy="4303802"/>
            <a:chOff x="2697489" y="1609620"/>
            <a:chExt cx="369332" cy="4303802"/>
          </a:xfrm>
        </p:grpSpPr>
        <p:cxnSp>
          <p:nvCxnSpPr>
            <p:cNvPr id="31" name="Straight Arrow Connector 30"/>
            <p:cNvCxnSpPr/>
            <p:nvPr/>
          </p:nvCxnSpPr>
          <p:spPr>
            <a:xfrm flipH="1">
              <a:off x="2701237" y="1609620"/>
              <a:ext cx="8348" cy="43038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rot="5400000">
              <a:off x="1027808" y="3560267"/>
              <a:ext cx="3708693" cy="369332"/>
            </a:xfrm>
            <a:prstGeom prst="rect">
              <a:avLst/>
            </a:prstGeom>
            <a:noFill/>
          </p:spPr>
          <p:txBody>
            <a:bodyPr wrap="square" rtlCol="0">
              <a:spAutoFit/>
            </a:bodyPr>
            <a:lstStyle/>
            <a:p>
              <a:r>
                <a:rPr lang="en-US" dirty="0"/>
                <a:t>INVESTIGATION RESOLUTION</a:t>
              </a:r>
            </a:p>
          </p:txBody>
        </p:sp>
      </p:grpSp>
      <p:pic>
        <p:nvPicPr>
          <p:cNvPr id="39" name="Picture 2" descr="Heart Vasculature (3D CT dataset)">
            <a:extLst>
              <a:ext uri="{FF2B5EF4-FFF2-40B4-BE49-F238E27FC236}">
                <a16:creationId xmlns:a16="http://schemas.microsoft.com/office/drawing/2014/main" id="{CDFC845F-A443-4E64-88DB-249B684C138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2250" y="1388875"/>
            <a:ext cx="1729404" cy="16680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121AC1E-A450-49A1-A179-073E505A0E14}"/>
              </a:ext>
            </a:extLst>
          </p:cNvPr>
          <p:cNvPicPr>
            <a:picLocks noChangeAspect="1"/>
          </p:cNvPicPr>
          <p:nvPr/>
        </p:nvPicPr>
        <p:blipFill>
          <a:blip r:embed="rId7"/>
          <a:stretch>
            <a:fillRect/>
          </a:stretch>
        </p:blipFill>
        <p:spPr>
          <a:xfrm>
            <a:off x="8206349" y="1374715"/>
            <a:ext cx="1664443" cy="1617424"/>
          </a:xfrm>
          <a:prstGeom prst="rect">
            <a:avLst/>
          </a:prstGeom>
        </p:spPr>
      </p:pic>
      <p:sp>
        <p:nvSpPr>
          <p:cNvPr id="26" name="TextBox 25">
            <a:extLst>
              <a:ext uri="{FF2B5EF4-FFF2-40B4-BE49-F238E27FC236}">
                <a16:creationId xmlns:a16="http://schemas.microsoft.com/office/drawing/2014/main" id="{7CD7F6EB-48CD-4263-AA22-F836A1D2D963}"/>
              </a:ext>
            </a:extLst>
          </p:cNvPr>
          <p:cNvSpPr txBox="1"/>
          <p:nvPr/>
        </p:nvSpPr>
        <p:spPr>
          <a:xfrm>
            <a:off x="8267439" y="2825749"/>
            <a:ext cx="1295900" cy="200055"/>
          </a:xfrm>
          <a:prstGeom prst="rect">
            <a:avLst/>
          </a:prstGeom>
          <a:noFill/>
        </p:spPr>
        <p:txBody>
          <a:bodyPr wrap="square" rtlCol="0">
            <a:spAutoFit/>
          </a:bodyPr>
          <a:lstStyle/>
          <a:p>
            <a:r>
              <a:rPr lang="en-US" sz="700" b="1" dirty="0">
                <a:solidFill>
                  <a:schemeClr val="bg1"/>
                </a:solidFill>
              </a:rPr>
              <a:t>GEViosWorks</a:t>
            </a:r>
          </a:p>
        </p:txBody>
      </p:sp>
      <p:pic>
        <p:nvPicPr>
          <p:cNvPr id="45" name="Picture 44">
            <a:extLst>
              <a:ext uri="{FF2B5EF4-FFF2-40B4-BE49-F238E27FC236}">
                <a16:creationId xmlns:a16="http://schemas.microsoft.com/office/drawing/2014/main" id="{DF694A3A-231B-40C5-ADD5-E5D630D386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64567" y="3134293"/>
            <a:ext cx="2286125" cy="3069846"/>
          </a:xfrm>
          <a:prstGeom prst="rect">
            <a:avLst/>
          </a:prstGeom>
          <a:noFill/>
          <a:ln>
            <a:solidFill>
              <a:schemeClr val="tx1"/>
            </a:solidFill>
          </a:ln>
        </p:spPr>
      </p:pic>
      <p:sp>
        <p:nvSpPr>
          <p:cNvPr id="48" name="Title 16">
            <a:extLst>
              <a:ext uri="{FF2B5EF4-FFF2-40B4-BE49-F238E27FC236}">
                <a16:creationId xmlns:a16="http://schemas.microsoft.com/office/drawing/2014/main" id="{77B38BDA-3524-4C06-B578-E60384C58A96}"/>
              </a:ext>
            </a:extLst>
          </p:cNvPr>
          <p:cNvSpPr txBox="1">
            <a:spLocks/>
          </p:cNvSpPr>
          <p:nvPr/>
        </p:nvSpPr>
        <p:spPr bwMode="auto">
          <a:xfrm>
            <a:off x="643466" y="109277"/>
            <a:ext cx="11301383" cy="96927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l" defTabSz="457200" rtl="0" eaLnBrk="1" latinLnBrk="0" hangingPunct="1">
              <a:spcBef>
                <a:spcPct val="0"/>
              </a:spcBef>
              <a:buNone/>
              <a:defRPr sz="3200" b="0" i="0" kern="1200">
                <a:solidFill>
                  <a:schemeClr val="bg1"/>
                </a:solidFill>
                <a:latin typeface="Arial"/>
                <a:ea typeface="+mj-ea"/>
                <a:cs typeface="Arial"/>
              </a:defRPr>
            </a:lvl1pPr>
          </a:lstStyle>
          <a:p>
            <a:pPr algn="ctr"/>
            <a:r>
              <a:rPr lang="en-US" sz="2800" b="1">
                <a:effectLst>
                  <a:outerShdw blurRad="38100" dist="38100" dir="2700000" algn="tl">
                    <a:srgbClr val="000000">
                      <a:alpha val="43137"/>
                    </a:srgbClr>
                  </a:outerShdw>
                </a:effectLst>
              </a:rPr>
              <a:t>NIH Common Fund Proposals Final Audition, December 14, 2015</a:t>
            </a:r>
            <a:endParaRPr lang="en-US" sz="4800" dirty="0">
              <a:effectLst>
                <a:outerShdw blurRad="38100" dist="38100" dir="2700000" algn="tl">
                  <a:srgbClr val="000000">
                    <a:alpha val="43137"/>
                  </a:srgbClr>
                </a:outerShdw>
              </a:effectLst>
            </a:endParaRPr>
          </a:p>
        </p:txBody>
      </p:sp>
      <p:grpSp>
        <p:nvGrpSpPr>
          <p:cNvPr id="6" name="Group 5">
            <a:extLst>
              <a:ext uri="{FF2B5EF4-FFF2-40B4-BE49-F238E27FC236}">
                <a16:creationId xmlns:a16="http://schemas.microsoft.com/office/drawing/2014/main" id="{80250F06-7D6E-4F15-BDAE-9C78E7CFEE62}"/>
              </a:ext>
            </a:extLst>
          </p:cNvPr>
          <p:cNvGrpSpPr/>
          <p:nvPr/>
        </p:nvGrpSpPr>
        <p:grpSpPr>
          <a:xfrm>
            <a:off x="5064097" y="2825749"/>
            <a:ext cx="2197949" cy="2022871"/>
            <a:chOff x="5064097" y="2825749"/>
            <a:chExt cx="2197949" cy="2022871"/>
          </a:xfrm>
        </p:grpSpPr>
        <p:grpSp>
          <p:nvGrpSpPr>
            <p:cNvPr id="42" name="Group 41">
              <a:extLst>
                <a:ext uri="{FF2B5EF4-FFF2-40B4-BE49-F238E27FC236}">
                  <a16:creationId xmlns:a16="http://schemas.microsoft.com/office/drawing/2014/main" id="{10035B71-72A7-43CF-A1F4-E50ED18A9E09}"/>
                </a:ext>
              </a:extLst>
            </p:cNvPr>
            <p:cNvGrpSpPr/>
            <p:nvPr/>
          </p:nvGrpSpPr>
          <p:grpSpPr>
            <a:xfrm>
              <a:off x="5064097" y="3118821"/>
              <a:ext cx="1804241" cy="1729799"/>
              <a:chOff x="5064097" y="3118821"/>
              <a:chExt cx="1804241" cy="1729799"/>
            </a:xfrm>
          </p:grpSpPr>
          <p:pic>
            <p:nvPicPr>
              <p:cNvPr id="2050" name="Picture 2" descr="Heart tissue, fluorescence micrograph">
                <a:extLst>
                  <a:ext uri="{FF2B5EF4-FFF2-40B4-BE49-F238E27FC236}">
                    <a16:creationId xmlns:a16="http://schemas.microsoft.com/office/drawing/2014/main" id="{D2CB1A36-B58B-4AF8-8FBD-61206DAF24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5119586" y="3118821"/>
                <a:ext cx="1726535" cy="17297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255FA419-57C3-4A15-85D4-31BE9C725DD2}"/>
                  </a:ext>
                </a:extLst>
              </p:cNvPr>
              <p:cNvSpPr/>
              <p:nvPr/>
            </p:nvSpPr>
            <p:spPr>
              <a:xfrm>
                <a:off x="5064097" y="4665815"/>
                <a:ext cx="1804241" cy="169277"/>
              </a:xfrm>
              <a:prstGeom prst="rect">
                <a:avLst/>
              </a:prstGeom>
            </p:spPr>
            <p:txBody>
              <a:bodyPr wrap="square">
                <a:spAutoFit/>
              </a:bodyPr>
              <a:lstStyle/>
              <a:p>
                <a:r>
                  <a:rPr lang="en-US" sz="500" dirty="0">
                    <a:solidFill>
                      <a:schemeClr val="bg1"/>
                    </a:solidFill>
                    <a:latin typeface="Lucida Grande"/>
                  </a:rPr>
                  <a:t> BICK &amp; POINDEXTER, UT MED/SCIENCE PHOTO LIBRARY</a:t>
                </a:r>
                <a:endParaRPr lang="en-US" sz="500" dirty="0">
                  <a:solidFill>
                    <a:schemeClr val="bg1"/>
                  </a:solidFill>
                </a:endParaRPr>
              </a:p>
            </p:txBody>
          </p:sp>
        </p:grpSp>
        <p:sp>
          <p:nvSpPr>
            <p:cNvPr id="3" name="TextBox 2">
              <a:extLst>
                <a:ext uri="{FF2B5EF4-FFF2-40B4-BE49-F238E27FC236}">
                  <a16:creationId xmlns:a16="http://schemas.microsoft.com/office/drawing/2014/main" id="{AF3287F2-C51A-4DCC-8EFB-C3E57D421179}"/>
                </a:ext>
              </a:extLst>
            </p:cNvPr>
            <p:cNvSpPr txBox="1"/>
            <p:nvPr/>
          </p:nvSpPr>
          <p:spPr>
            <a:xfrm>
              <a:off x="5257800" y="2825749"/>
              <a:ext cx="2004246" cy="307777"/>
            </a:xfrm>
            <a:prstGeom prst="rect">
              <a:avLst/>
            </a:prstGeom>
            <a:noFill/>
          </p:spPr>
          <p:txBody>
            <a:bodyPr wrap="square" rtlCol="0">
              <a:spAutoFit/>
            </a:bodyPr>
            <a:lstStyle/>
            <a:p>
              <a:r>
                <a:rPr lang="en-US" sz="1400" b="1" dirty="0"/>
                <a:t>Tissue level </a:t>
              </a:r>
            </a:p>
          </p:txBody>
        </p:sp>
      </p:grpSp>
      <p:pic>
        <p:nvPicPr>
          <p:cNvPr id="49" name="Picture 48">
            <a:extLst>
              <a:ext uri="{FF2B5EF4-FFF2-40B4-BE49-F238E27FC236}">
                <a16:creationId xmlns:a16="http://schemas.microsoft.com/office/drawing/2014/main" id="{2E36EC24-BAA4-4654-9B4B-47DA0E11D6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5469" y="3133527"/>
            <a:ext cx="2375438" cy="3120970"/>
          </a:xfrm>
          <a:prstGeom prst="rect">
            <a:avLst/>
          </a:prstGeom>
          <a:noFill/>
          <a:ln>
            <a:solidFill>
              <a:schemeClr val="tx1"/>
            </a:solidFill>
          </a:ln>
        </p:spPr>
      </p:pic>
      <p:sp>
        <p:nvSpPr>
          <p:cNvPr id="35" name="TextBox 34"/>
          <p:cNvSpPr txBox="1"/>
          <p:nvPr/>
        </p:nvSpPr>
        <p:spPr>
          <a:xfrm>
            <a:off x="7296544" y="3425767"/>
            <a:ext cx="2074057" cy="461665"/>
          </a:xfrm>
          <a:prstGeom prst="rect">
            <a:avLst/>
          </a:prstGeom>
          <a:noFill/>
        </p:spPr>
        <p:txBody>
          <a:bodyPr wrap="square" rtlCol="0">
            <a:spAutoFit/>
          </a:bodyPr>
          <a:lstStyle/>
          <a:p>
            <a:r>
              <a:rPr lang="en-US" sz="2400" b="1" dirty="0">
                <a:solidFill>
                  <a:srgbClr val="FF0000"/>
                </a:solidFill>
                <a:effectLst>
                  <a:outerShdw blurRad="38100" dist="38100" dir="2700000" algn="tl">
                    <a:srgbClr val="000000">
                      <a:alpha val="43137"/>
                    </a:srgbClr>
                  </a:outerShdw>
                </a:effectLst>
              </a:rPr>
              <a:t>Mesoscale </a:t>
            </a:r>
          </a:p>
        </p:txBody>
      </p:sp>
      <p:pic>
        <p:nvPicPr>
          <p:cNvPr id="43" name="Picture 42">
            <a:extLst>
              <a:ext uri="{FF2B5EF4-FFF2-40B4-BE49-F238E27FC236}">
                <a16:creationId xmlns:a16="http://schemas.microsoft.com/office/drawing/2014/main" id="{E70B1E2E-F555-4E8B-8BB2-DDAA419A8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97957" y="3195460"/>
            <a:ext cx="2225836" cy="3118432"/>
          </a:xfrm>
          <a:prstGeom prst="rect">
            <a:avLst/>
          </a:prstGeom>
          <a:noFill/>
          <a:ln>
            <a:solidFill>
              <a:schemeClr val="tx1"/>
            </a:solidFill>
          </a:ln>
        </p:spPr>
      </p:pic>
      <p:sp>
        <p:nvSpPr>
          <p:cNvPr id="37" name="TextBox 36"/>
          <p:cNvSpPr txBox="1"/>
          <p:nvPr/>
        </p:nvSpPr>
        <p:spPr>
          <a:xfrm>
            <a:off x="9870792" y="1816479"/>
            <a:ext cx="2074057" cy="461665"/>
          </a:xfrm>
          <a:prstGeom prst="rect">
            <a:avLst/>
          </a:prstGeom>
          <a:noFill/>
        </p:spPr>
        <p:txBody>
          <a:bodyPr wrap="square" rtlCol="0">
            <a:spAutoFit/>
          </a:bodyPr>
          <a:lstStyle/>
          <a:p>
            <a:r>
              <a:rPr lang="en-US" sz="2400" b="1" dirty="0">
                <a:solidFill>
                  <a:srgbClr val="FF0000"/>
                </a:solidFill>
              </a:rPr>
              <a:t>Macroscale </a:t>
            </a:r>
          </a:p>
        </p:txBody>
      </p:sp>
      <p:sp>
        <p:nvSpPr>
          <p:cNvPr id="36" name="TextBox 35"/>
          <p:cNvSpPr txBox="1"/>
          <p:nvPr/>
        </p:nvSpPr>
        <p:spPr>
          <a:xfrm>
            <a:off x="4834812" y="5296583"/>
            <a:ext cx="2074057" cy="461665"/>
          </a:xfrm>
          <a:prstGeom prst="rect">
            <a:avLst/>
          </a:prstGeom>
          <a:noFill/>
        </p:spPr>
        <p:txBody>
          <a:bodyPr wrap="square" rtlCol="0">
            <a:spAutoFit/>
          </a:bodyPr>
          <a:lstStyle/>
          <a:p>
            <a:r>
              <a:rPr lang="en-US" sz="2400" b="1" dirty="0">
                <a:solidFill>
                  <a:srgbClr val="FF0000"/>
                </a:solidFill>
              </a:rPr>
              <a:t>Microscale </a:t>
            </a:r>
          </a:p>
        </p:txBody>
      </p:sp>
      <p:grpSp>
        <p:nvGrpSpPr>
          <p:cNvPr id="8" name="Group 7">
            <a:extLst>
              <a:ext uri="{FF2B5EF4-FFF2-40B4-BE49-F238E27FC236}">
                <a16:creationId xmlns:a16="http://schemas.microsoft.com/office/drawing/2014/main" id="{B20DC39E-78AB-4FA0-BAAC-7DA58B4821A7}"/>
              </a:ext>
            </a:extLst>
          </p:cNvPr>
          <p:cNvGrpSpPr/>
          <p:nvPr/>
        </p:nvGrpSpPr>
        <p:grpSpPr>
          <a:xfrm>
            <a:off x="9486479" y="3332394"/>
            <a:ext cx="1680610" cy="2046044"/>
            <a:chOff x="9486479" y="3332394"/>
            <a:chExt cx="1680610" cy="2046044"/>
          </a:xfrm>
        </p:grpSpPr>
        <p:sp>
          <p:nvSpPr>
            <p:cNvPr id="46" name="Oval 45">
              <a:extLst>
                <a:ext uri="{FF2B5EF4-FFF2-40B4-BE49-F238E27FC236}">
                  <a16:creationId xmlns:a16="http://schemas.microsoft.com/office/drawing/2014/main" id="{C5B78726-425C-4F19-8631-00139BB7DEF7}"/>
                </a:ext>
              </a:extLst>
            </p:cNvPr>
            <p:cNvSpPr/>
            <p:nvPr/>
          </p:nvSpPr>
          <p:spPr>
            <a:xfrm>
              <a:off x="9999351" y="3332394"/>
              <a:ext cx="1167738" cy="1718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5A47A8FA-81AC-43D3-9931-ABE06FF674BC}"/>
                </a:ext>
              </a:extLst>
            </p:cNvPr>
            <p:cNvSpPr/>
            <p:nvPr/>
          </p:nvSpPr>
          <p:spPr>
            <a:xfrm>
              <a:off x="9525000" y="3733800"/>
              <a:ext cx="1167738" cy="1718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2AADF0BD-202A-4E79-A9C4-79F2E58FEE42}"/>
                </a:ext>
              </a:extLst>
            </p:cNvPr>
            <p:cNvSpPr/>
            <p:nvPr/>
          </p:nvSpPr>
          <p:spPr>
            <a:xfrm>
              <a:off x="9486479" y="5112719"/>
              <a:ext cx="1167738" cy="2657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A09E5E5A-3814-44CA-8D52-00D69DF7ED7B}"/>
              </a:ext>
            </a:extLst>
          </p:cNvPr>
          <p:cNvSpPr txBox="1"/>
          <p:nvPr/>
        </p:nvSpPr>
        <p:spPr>
          <a:xfrm>
            <a:off x="4144548" y="2864404"/>
            <a:ext cx="7680821" cy="523220"/>
          </a:xfrm>
          <a:prstGeom prst="rect">
            <a:avLst/>
          </a:prstGeom>
          <a:solidFill>
            <a:srgbClr val="FFFF00"/>
          </a:solidFill>
        </p:spPr>
        <p:txBody>
          <a:bodyPr wrap="none" rtlCol="0">
            <a:spAutoFit/>
          </a:bodyPr>
          <a:lstStyle/>
          <a:p>
            <a:r>
              <a:rPr lang="en-US" sz="2800" b="1" dirty="0">
                <a:effectLst>
                  <a:outerShdw blurRad="38100" dist="38100" dir="2700000" algn="tl">
                    <a:srgbClr val="000000">
                      <a:alpha val="43137"/>
                    </a:srgbClr>
                  </a:outerShdw>
                </a:effectLst>
              </a:rPr>
              <a:t>A “Google Map” of the Human Vasculature?</a:t>
            </a:r>
          </a:p>
        </p:txBody>
      </p:sp>
    </p:spTree>
    <p:extLst>
      <p:ext uri="{BB962C8B-B14F-4D97-AF65-F5344CB8AC3E}">
        <p14:creationId xmlns:p14="http://schemas.microsoft.com/office/powerpoint/2010/main" val="360206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B32A-2166-4486-ABFB-FAE722F55AA0}"/>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Classifying Kidney Histology – AI?</a:t>
            </a:r>
          </a:p>
        </p:txBody>
      </p:sp>
      <p:sp>
        <p:nvSpPr>
          <p:cNvPr id="3" name="Slide Number Placeholder 2">
            <a:extLst>
              <a:ext uri="{FF2B5EF4-FFF2-40B4-BE49-F238E27FC236}">
                <a16:creationId xmlns:a16="http://schemas.microsoft.com/office/drawing/2014/main" id="{7779C679-8F28-4EF7-8B97-341674C36052}"/>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20</a:t>
            </a:fld>
            <a:endParaRPr lang="en-US" dirty="0">
              <a:solidFill>
                <a:prstClr val="black"/>
              </a:solidFill>
            </a:endParaRPr>
          </a:p>
        </p:txBody>
      </p:sp>
      <p:sp>
        <p:nvSpPr>
          <p:cNvPr id="4" name="Rectangle 3">
            <a:extLst>
              <a:ext uri="{FF2B5EF4-FFF2-40B4-BE49-F238E27FC236}">
                <a16:creationId xmlns:a16="http://schemas.microsoft.com/office/drawing/2014/main" id="{EC4CFB46-0CAF-4772-BFA1-9886C354074E}"/>
              </a:ext>
            </a:extLst>
          </p:cNvPr>
          <p:cNvSpPr/>
          <p:nvPr/>
        </p:nvSpPr>
        <p:spPr>
          <a:xfrm>
            <a:off x="762000" y="2158425"/>
            <a:ext cx="3699934" cy="461665"/>
          </a:xfrm>
          <a:prstGeom prst="rect">
            <a:avLst/>
          </a:prstGeom>
        </p:spPr>
        <p:txBody>
          <a:bodyPr wrap="square">
            <a:spAutoFit/>
          </a:bodyPr>
          <a:lstStyle/>
          <a:p>
            <a:r>
              <a:rPr lang="en-US" sz="1200" dirty="0"/>
              <a:t>https://www.kidney-international.org/article/S0085-2538(18)30173-X/pdf</a:t>
            </a:r>
          </a:p>
        </p:txBody>
      </p:sp>
      <p:sp>
        <p:nvSpPr>
          <p:cNvPr id="5" name="Rectangle 4">
            <a:extLst>
              <a:ext uri="{FF2B5EF4-FFF2-40B4-BE49-F238E27FC236}">
                <a16:creationId xmlns:a16="http://schemas.microsoft.com/office/drawing/2014/main" id="{2D930CD5-A3E5-42B5-A1E8-26F632539545}"/>
              </a:ext>
            </a:extLst>
          </p:cNvPr>
          <p:cNvSpPr/>
          <p:nvPr/>
        </p:nvSpPr>
        <p:spPr>
          <a:xfrm>
            <a:off x="562274" y="1794173"/>
            <a:ext cx="4847926" cy="369332"/>
          </a:xfrm>
          <a:prstGeom prst="rect">
            <a:avLst/>
          </a:prstGeom>
        </p:spPr>
        <p:txBody>
          <a:bodyPr wrap="square">
            <a:spAutoFit/>
          </a:bodyPr>
          <a:lstStyle/>
          <a:p>
            <a:r>
              <a:rPr lang="en-US" dirty="0"/>
              <a:t>“</a:t>
            </a:r>
            <a:r>
              <a:rPr lang="en-US" i="1" dirty="0"/>
              <a:t>Do computers dream of electric glomeruli?”</a:t>
            </a:r>
          </a:p>
        </p:txBody>
      </p:sp>
      <p:pic>
        <p:nvPicPr>
          <p:cNvPr id="7170" name="Picture 2" descr="First page of article">
            <a:extLst>
              <a:ext uri="{FF2B5EF4-FFF2-40B4-BE49-F238E27FC236}">
                <a16:creationId xmlns:a16="http://schemas.microsoft.com/office/drawing/2014/main" id="{88216348-23A0-489C-BFC0-C625DFCBB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0"/>
            <a:ext cx="4255269" cy="559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75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B566E3-BCDA-48AB-B7EE-5E6CD3A27493}"/>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21</a:t>
            </a:fld>
            <a:endParaRPr lang="en-US" dirty="0">
              <a:solidFill>
                <a:prstClr val="black"/>
              </a:solidFill>
            </a:endParaRPr>
          </a:p>
        </p:txBody>
      </p:sp>
      <p:grpSp>
        <p:nvGrpSpPr>
          <p:cNvPr id="6" name="Group 5">
            <a:extLst>
              <a:ext uri="{FF2B5EF4-FFF2-40B4-BE49-F238E27FC236}">
                <a16:creationId xmlns:a16="http://schemas.microsoft.com/office/drawing/2014/main" id="{9E701049-24FC-496C-B540-034AC3B2EC32}"/>
              </a:ext>
            </a:extLst>
          </p:cNvPr>
          <p:cNvGrpSpPr/>
          <p:nvPr/>
        </p:nvGrpSpPr>
        <p:grpSpPr>
          <a:xfrm>
            <a:off x="766852" y="2701516"/>
            <a:ext cx="2826071" cy="3425266"/>
            <a:chOff x="547897" y="3292017"/>
            <a:chExt cx="2319221" cy="2937997"/>
          </a:xfrm>
        </p:grpSpPr>
        <p:pic>
          <p:nvPicPr>
            <p:cNvPr id="7" name="Picture 6">
              <a:extLst>
                <a:ext uri="{FF2B5EF4-FFF2-40B4-BE49-F238E27FC236}">
                  <a16:creationId xmlns:a16="http://schemas.microsoft.com/office/drawing/2014/main" id="{82C22E23-00D9-40EF-93C6-D825C9580F4D}"/>
                </a:ext>
              </a:extLst>
            </p:cNvPr>
            <p:cNvPicPr>
              <a:picLocks noChangeAspect="1"/>
            </p:cNvPicPr>
            <p:nvPr/>
          </p:nvPicPr>
          <p:blipFill rotWithShape="1">
            <a:blip r:embed="rId2"/>
            <a:srcRect l="13748" r="10762" b="-2289"/>
            <a:stretch/>
          </p:blipFill>
          <p:spPr>
            <a:xfrm>
              <a:off x="547897" y="3292017"/>
              <a:ext cx="2171492" cy="2937997"/>
            </a:xfrm>
            <a:prstGeom prst="rect">
              <a:avLst/>
            </a:prstGeom>
          </p:spPr>
        </p:pic>
        <p:sp>
          <p:nvSpPr>
            <p:cNvPr id="8" name="Rectangle 7">
              <a:extLst>
                <a:ext uri="{FF2B5EF4-FFF2-40B4-BE49-F238E27FC236}">
                  <a16:creationId xmlns:a16="http://schemas.microsoft.com/office/drawing/2014/main" id="{A5C17E6D-FA28-4A71-A0F9-D1A50F0D0AA8}"/>
                </a:ext>
              </a:extLst>
            </p:cNvPr>
            <p:cNvSpPr/>
            <p:nvPr/>
          </p:nvSpPr>
          <p:spPr>
            <a:xfrm>
              <a:off x="695626" y="5828818"/>
              <a:ext cx="2171492" cy="276999"/>
            </a:xfrm>
            <a:prstGeom prst="rect">
              <a:avLst/>
            </a:prstGeom>
          </p:spPr>
          <p:txBody>
            <a:bodyPr wrap="none">
              <a:spAutoFit/>
            </a:bodyPr>
            <a:lstStyle/>
            <a:p>
              <a:r>
                <a:rPr lang="en-US" sz="1200" b="1" dirty="0">
                  <a:solidFill>
                    <a:srgbClr val="FFFF00"/>
                  </a:solidFill>
                </a:rPr>
                <a:t>https://www.cafepress.com</a:t>
              </a:r>
            </a:p>
          </p:txBody>
        </p:sp>
      </p:grpSp>
      <p:grpSp>
        <p:nvGrpSpPr>
          <p:cNvPr id="11" name="Group 10">
            <a:extLst>
              <a:ext uri="{FF2B5EF4-FFF2-40B4-BE49-F238E27FC236}">
                <a16:creationId xmlns:a16="http://schemas.microsoft.com/office/drawing/2014/main" id="{09675C5B-7D8D-43B5-ACB1-7B15478F305B}"/>
              </a:ext>
            </a:extLst>
          </p:cNvPr>
          <p:cNvGrpSpPr/>
          <p:nvPr/>
        </p:nvGrpSpPr>
        <p:grpSpPr>
          <a:xfrm>
            <a:off x="8077200" y="2216222"/>
            <a:ext cx="3900243" cy="3624713"/>
            <a:chOff x="8040994" y="1905000"/>
            <a:chExt cx="3900243" cy="3624713"/>
          </a:xfrm>
        </p:grpSpPr>
        <p:pic>
          <p:nvPicPr>
            <p:cNvPr id="2052" name="Picture 4" descr="http://static.digg.com/images/35367f16664b493d9cfa8c3aa1eebf27_2rBzlxz_1_iphone_stream.jpeg">
              <a:extLst>
                <a:ext uri="{FF2B5EF4-FFF2-40B4-BE49-F238E27FC236}">
                  <a16:creationId xmlns:a16="http://schemas.microsoft.com/office/drawing/2014/main" id="{A4F59F0D-1300-4767-8A98-B81BD2A913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6" t="2294" r="18000" b="-1405"/>
            <a:stretch/>
          </p:blipFill>
          <p:spPr bwMode="auto">
            <a:xfrm>
              <a:off x="8040994" y="1905000"/>
              <a:ext cx="3900243" cy="32246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1DFEAB1-60B3-4292-92C7-0682B0C5652F}"/>
                </a:ext>
              </a:extLst>
            </p:cNvPr>
            <p:cNvSpPr/>
            <p:nvPr/>
          </p:nvSpPr>
          <p:spPr>
            <a:xfrm>
              <a:off x="8454779" y="5129603"/>
              <a:ext cx="3072672" cy="400110"/>
            </a:xfrm>
            <a:prstGeom prst="rect">
              <a:avLst/>
            </a:prstGeom>
          </p:spPr>
          <p:txBody>
            <a:bodyPr wrap="square">
              <a:spAutoFit/>
            </a:bodyPr>
            <a:lstStyle/>
            <a:p>
              <a:r>
                <a:rPr lang="en-US" sz="1000" dirty="0"/>
                <a:t>https://www.nationalgeographic.com/magazine/2019/01/visible-human-susan-potter-cadaver/</a:t>
              </a:r>
            </a:p>
          </p:txBody>
        </p:sp>
      </p:grpSp>
      <p:grpSp>
        <p:nvGrpSpPr>
          <p:cNvPr id="10" name="Group 9">
            <a:extLst>
              <a:ext uri="{FF2B5EF4-FFF2-40B4-BE49-F238E27FC236}">
                <a16:creationId xmlns:a16="http://schemas.microsoft.com/office/drawing/2014/main" id="{2D80E1A7-77D3-4B7A-84CC-697674E8C2AA}"/>
              </a:ext>
            </a:extLst>
          </p:cNvPr>
          <p:cNvGrpSpPr/>
          <p:nvPr/>
        </p:nvGrpSpPr>
        <p:grpSpPr>
          <a:xfrm>
            <a:off x="6377673" y="4157969"/>
            <a:ext cx="2045537" cy="2045537"/>
            <a:chOff x="5967372" y="4411871"/>
            <a:chExt cx="2045537" cy="2045537"/>
          </a:xfrm>
        </p:grpSpPr>
        <p:pic>
          <p:nvPicPr>
            <p:cNvPr id="2054" name="Picture 6" descr="Imagini pentru visible man vasculature">
              <a:extLst>
                <a:ext uri="{FF2B5EF4-FFF2-40B4-BE49-F238E27FC236}">
                  <a16:creationId xmlns:a16="http://schemas.microsoft.com/office/drawing/2014/main" id="{3B95B966-76D3-41F6-9969-6C7F577354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000" t="35778" r="14000" b="7334"/>
            <a:stretch/>
          </p:blipFill>
          <p:spPr bwMode="auto">
            <a:xfrm>
              <a:off x="5967372" y="4411871"/>
              <a:ext cx="2045537" cy="20455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B782B8-79AE-4A1C-8B01-A754B71DF99A}"/>
                </a:ext>
              </a:extLst>
            </p:cNvPr>
            <p:cNvSpPr/>
            <p:nvPr/>
          </p:nvSpPr>
          <p:spPr>
            <a:xfrm>
              <a:off x="6553200" y="6127312"/>
              <a:ext cx="1300356" cy="261610"/>
            </a:xfrm>
            <a:prstGeom prst="rect">
              <a:avLst/>
            </a:prstGeom>
          </p:spPr>
          <p:txBody>
            <a:bodyPr wrap="none">
              <a:spAutoFit/>
            </a:bodyPr>
            <a:lstStyle/>
            <a:p>
              <a:r>
                <a:rPr lang="en-US" sz="1100" dirty="0">
                  <a:solidFill>
                    <a:schemeClr val="bg1"/>
                  </a:solidFill>
                  <a:latin typeface="arial" panose="020B0604020202020204" pitchFamily="34" charset="0"/>
                  <a:hlinkClick r:id="rId5">
                    <a:extLst>
                      <a:ext uri="{A12FA001-AC4F-418D-AE19-62706E023703}">
                        <ahyp:hlinkClr xmlns:ahyp="http://schemas.microsoft.com/office/drawing/2018/hyperlinkcolor" val="tx"/>
                      </a:ext>
                    </a:extLst>
                  </a:hlinkClick>
                </a:rPr>
                <a:t>Bodybuilding.com</a:t>
              </a:r>
              <a:endParaRPr lang="en-US" sz="1100" dirty="0">
                <a:solidFill>
                  <a:schemeClr val="bg1"/>
                </a:solidFill>
              </a:endParaRPr>
            </a:p>
          </p:txBody>
        </p:sp>
      </p:grpSp>
      <p:grpSp>
        <p:nvGrpSpPr>
          <p:cNvPr id="12" name="Group 11">
            <a:extLst>
              <a:ext uri="{FF2B5EF4-FFF2-40B4-BE49-F238E27FC236}">
                <a16:creationId xmlns:a16="http://schemas.microsoft.com/office/drawing/2014/main" id="{D9DD5A28-30DD-4467-97D1-0E773B839973}"/>
              </a:ext>
            </a:extLst>
          </p:cNvPr>
          <p:cNvGrpSpPr/>
          <p:nvPr/>
        </p:nvGrpSpPr>
        <p:grpSpPr>
          <a:xfrm>
            <a:off x="2936580" y="2363342"/>
            <a:ext cx="3412740" cy="2973585"/>
            <a:chOff x="3577400" y="1228191"/>
            <a:chExt cx="3412740" cy="2973585"/>
          </a:xfrm>
        </p:grpSpPr>
        <p:pic>
          <p:nvPicPr>
            <p:cNvPr id="15" name="Picture 2" descr="2916 Fetal Circulatory System-02.jpg">
              <a:extLst>
                <a:ext uri="{FF2B5EF4-FFF2-40B4-BE49-F238E27FC236}">
                  <a16:creationId xmlns:a16="http://schemas.microsoft.com/office/drawing/2014/main" id="{A2F65FB2-86A3-4DE4-B37F-7B23B232B3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7400" y="1228191"/>
              <a:ext cx="3412740" cy="297358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2DB26E7-34B8-425D-B6DC-D3E24FBC5B9A}"/>
                </a:ext>
              </a:extLst>
            </p:cNvPr>
            <p:cNvSpPr/>
            <p:nvPr/>
          </p:nvSpPr>
          <p:spPr>
            <a:xfrm>
              <a:off x="3699303" y="3856910"/>
              <a:ext cx="1487908" cy="246221"/>
            </a:xfrm>
            <a:prstGeom prst="rect">
              <a:avLst/>
            </a:prstGeom>
          </p:spPr>
          <p:txBody>
            <a:bodyPr wrap="none">
              <a:spAutoFit/>
            </a:bodyPr>
            <a:lstStyle/>
            <a:p>
              <a:r>
                <a:rPr lang="en-US" sz="1000" dirty="0"/>
                <a:t>https://en.wikipedia.org</a:t>
              </a:r>
            </a:p>
          </p:txBody>
        </p:sp>
      </p:grpSp>
      <p:sp>
        <p:nvSpPr>
          <p:cNvPr id="13" name="Rectangle 12">
            <a:extLst>
              <a:ext uri="{FF2B5EF4-FFF2-40B4-BE49-F238E27FC236}">
                <a16:creationId xmlns:a16="http://schemas.microsoft.com/office/drawing/2014/main" id="{1448F452-4C0D-4147-BC7F-83B4A276D13A}"/>
              </a:ext>
            </a:extLst>
          </p:cNvPr>
          <p:cNvSpPr/>
          <p:nvPr/>
        </p:nvSpPr>
        <p:spPr>
          <a:xfrm>
            <a:off x="326051" y="1189807"/>
            <a:ext cx="11201400" cy="830997"/>
          </a:xfrm>
          <a:prstGeom prst="rect">
            <a:avLst/>
          </a:prstGeom>
        </p:spPr>
        <p:txBody>
          <a:bodyPr wrap="square">
            <a:spAutoFit/>
          </a:bodyPr>
          <a:lstStyle/>
          <a:p>
            <a:pPr algn="ctr"/>
            <a:r>
              <a:rPr lang="en-US" sz="2400" b="1" dirty="0"/>
              <a:t>Vasculature Keeps Up With Individual Body Characteristics (Size, Shape, Sex etc.) and with Changes (Aging, etc.)</a:t>
            </a:r>
            <a:endParaRPr lang="en-US" sz="2400" dirty="0"/>
          </a:p>
        </p:txBody>
      </p:sp>
      <p:sp>
        <p:nvSpPr>
          <p:cNvPr id="19" name="Title 1">
            <a:extLst>
              <a:ext uri="{FF2B5EF4-FFF2-40B4-BE49-F238E27FC236}">
                <a16:creationId xmlns:a16="http://schemas.microsoft.com/office/drawing/2014/main" id="{02AD9A32-D4BE-4F2C-85E2-8BE42CFD547E}"/>
              </a:ext>
            </a:extLst>
          </p:cNvPr>
          <p:cNvSpPr>
            <a:spLocks noGrp="1"/>
          </p:cNvSpPr>
          <p:nvPr>
            <p:ph type="title"/>
          </p:nvPr>
        </p:nvSpPr>
        <p:spPr>
          <a:xfrm>
            <a:off x="565943" y="487403"/>
            <a:ext cx="11060113" cy="687387"/>
          </a:xfrm>
        </p:spPr>
        <p:txBody>
          <a:bodyPr/>
          <a:lstStyle/>
          <a:p>
            <a:pPr algn="ctr"/>
            <a:r>
              <a:rPr lang="en-US" b="1" dirty="0">
                <a:solidFill>
                  <a:srgbClr val="FF0000"/>
                </a:solidFill>
              </a:rPr>
              <a:t>Desirable # 3: “</a:t>
            </a:r>
            <a:r>
              <a:rPr lang="en-US" b="1" i="1" dirty="0">
                <a:solidFill>
                  <a:srgbClr val="FF0000"/>
                </a:solidFill>
              </a:rPr>
              <a:t>Accounts for donor differences </a:t>
            </a:r>
            <a:br>
              <a:rPr lang="en-US" b="1" i="1" dirty="0">
                <a:solidFill>
                  <a:srgbClr val="FF0000"/>
                </a:solidFill>
              </a:rPr>
            </a:br>
            <a:r>
              <a:rPr lang="en-US" b="1" i="1" dirty="0">
                <a:solidFill>
                  <a:srgbClr val="FF0000"/>
                </a:solidFill>
              </a:rPr>
              <a:t>(e.g., size, shape, sex)”</a:t>
            </a:r>
            <a:br>
              <a:rPr lang="en-US" b="1" dirty="0">
                <a:solidFill>
                  <a:srgbClr val="FF0000"/>
                </a:solidFill>
              </a:rPr>
            </a:br>
            <a:endParaRPr lang="en-US" dirty="0"/>
          </a:p>
        </p:txBody>
      </p:sp>
    </p:spTree>
    <p:extLst>
      <p:ext uri="{BB962C8B-B14F-4D97-AF65-F5344CB8AC3E}">
        <p14:creationId xmlns:p14="http://schemas.microsoft.com/office/powerpoint/2010/main" val="425416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9C12-EC4E-4BCD-8F29-9A6B22983355}"/>
              </a:ext>
            </a:extLst>
          </p:cNvPr>
          <p:cNvSpPr>
            <a:spLocks noGrp="1"/>
          </p:cNvSpPr>
          <p:nvPr>
            <p:ph type="title"/>
          </p:nvPr>
        </p:nvSpPr>
        <p:spPr>
          <a:xfrm>
            <a:off x="92604" y="292792"/>
            <a:ext cx="12006792" cy="687585"/>
          </a:xfrm>
        </p:spPr>
        <p:txBody>
          <a:bodyPr/>
          <a:lstStyle/>
          <a:p>
            <a:pPr algn="ctr"/>
            <a:r>
              <a:rPr lang="en-US" sz="2800" b="1" dirty="0">
                <a:effectLst>
                  <a:outerShdw blurRad="38100" dist="38100" dir="2700000" algn="tl">
                    <a:srgbClr val="000000">
                      <a:alpha val="43137"/>
                    </a:srgbClr>
                  </a:outerShdw>
                </a:effectLst>
              </a:rPr>
              <a:t>Vessels Are Naturally Adapted To Body Characteristics</a:t>
            </a:r>
            <a:endParaRPr lang="en-US" sz="2800" dirty="0"/>
          </a:p>
        </p:txBody>
      </p:sp>
      <p:sp>
        <p:nvSpPr>
          <p:cNvPr id="3" name="Slide Number Placeholder 2">
            <a:extLst>
              <a:ext uri="{FF2B5EF4-FFF2-40B4-BE49-F238E27FC236}">
                <a16:creationId xmlns:a16="http://schemas.microsoft.com/office/drawing/2014/main" id="{C2693681-6538-4126-A3B2-D9644256964C}"/>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22</a:t>
            </a:fld>
            <a:endParaRPr lang="en-US" dirty="0">
              <a:solidFill>
                <a:prstClr val="black"/>
              </a:solidFill>
            </a:endParaRPr>
          </a:p>
        </p:txBody>
      </p:sp>
      <p:pic>
        <p:nvPicPr>
          <p:cNvPr id="5" name="Picture 4">
            <a:extLst>
              <a:ext uri="{FF2B5EF4-FFF2-40B4-BE49-F238E27FC236}">
                <a16:creationId xmlns:a16="http://schemas.microsoft.com/office/drawing/2014/main" id="{3C0332F2-C532-4985-884F-26BE523FDFDC}"/>
              </a:ext>
            </a:extLst>
          </p:cNvPr>
          <p:cNvPicPr>
            <a:picLocks noChangeAspect="1"/>
          </p:cNvPicPr>
          <p:nvPr/>
        </p:nvPicPr>
        <p:blipFill>
          <a:blip r:embed="rId2"/>
          <a:stretch>
            <a:fillRect/>
          </a:stretch>
        </p:blipFill>
        <p:spPr>
          <a:xfrm>
            <a:off x="605861" y="1477532"/>
            <a:ext cx="5181599" cy="4798398"/>
          </a:xfrm>
          <a:prstGeom prst="rect">
            <a:avLst/>
          </a:prstGeom>
        </p:spPr>
      </p:pic>
      <p:sp>
        <p:nvSpPr>
          <p:cNvPr id="6" name="Rectangle 5">
            <a:extLst>
              <a:ext uri="{FF2B5EF4-FFF2-40B4-BE49-F238E27FC236}">
                <a16:creationId xmlns:a16="http://schemas.microsoft.com/office/drawing/2014/main" id="{3E79B794-A389-4A06-8E71-E442A1673DB8}"/>
              </a:ext>
            </a:extLst>
          </p:cNvPr>
          <p:cNvSpPr/>
          <p:nvPr/>
        </p:nvSpPr>
        <p:spPr>
          <a:xfrm>
            <a:off x="511192" y="6068538"/>
            <a:ext cx="5276268" cy="253916"/>
          </a:xfrm>
          <a:prstGeom prst="rect">
            <a:avLst/>
          </a:prstGeom>
        </p:spPr>
        <p:txBody>
          <a:bodyPr wrap="square">
            <a:spAutoFit/>
          </a:bodyPr>
          <a:lstStyle/>
          <a:p>
            <a:pPr algn="ctr"/>
            <a:r>
              <a:rPr lang="en-US" sz="1050" dirty="0"/>
              <a:t>https://www.</a:t>
            </a:r>
            <a:r>
              <a:rPr lang="en-US" sz="900" dirty="0"/>
              <a:t>karger</a:t>
            </a:r>
            <a:r>
              <a:rPr lang="en-US" sz="1050" dirty="0"/>
              <a:t>.com/Article/FullText/381281</a:t>
            </a:r>
          </a:p>
        </p:txBody>
      </p:sp>
      <p:pic>
        <p:nvPicPr>
          <p:cNvPr id="7" name="Picture 6">
            <a:extLst>
              <a:ext uri="{FF2B5EF4-FFF2-40B4-BE49-F238E27FC236}">
                <a16:creationId xmlns:a16="http://schemas.microsoft.com/office/drawing/2014/main" id="{B602FCEF-D9ED-4F32-82F3-46B60E620FB9}"/>
              </a:ext>
            </a:extLst>
          </p:cNvPr>
          <p:cNvPicPr>
            <a:picLocks noChangeAspect="1"/>
          </p:cNvPicPr>
          <p:nvPr/>
        </p:nvPicPr>
        <p:blipFill rotWithShape="1">
          <a:blip r:embed="rId3"/>
          <a:srcRect l="9963" t="42618" r="13730" b="795"/>
          <a:stretch/>
        </p:blipFill>
        <p:spPr>
          <a:xfrm>
            <a:off x="6393656" y="3518420"/>
            <a:ext cx="2914619" cy="2874227"/>
          </a:xfrm>
          <a:prstGeom prst="rect">
            <a:avLst/>
          </a:prstGeom>
        </p:spPr>
      </p:pic>
      <p:pic>
        <p:nvPicPr>
          <p:cNvPr id="8" name="Picture 7">
            <a:extLst>
              <a:ext uri="{FF2B5EF4-FFF2-40B4-BE49-F238E27FC236}">
                <a16:creationId xmlns:a16="http://schemas.microsoft.com/office/drawing/2014/main" id="{6C1D9700-E9A1-401C-9B79-9A47BAE639FE}"/>
              </a:ext>
            </a:extLst>
          </p:cNvPr>
          <p:cNvPicPr>
            <a:picLocks noChangeAspect="1"/>
          </p:cNvPicPr>
          <p:nvPr/>
        </p:nvPicPr>
        <p:blipFill rotWithShape="1">
          <a:blip r:embed="rId3"/>
          <a:srcRect l="4084" t="1" r="8460" b="61943"/>
          <a:stretch/>
        </p:blipFill>
        <p:spPr>
          <a:xfrm>
            <a:off x="7467600" y="1031141"/>
            <a:ext cx="4221125" cy="2442647"/>
          </a:xfrm>
          <a:prstGeom prst="rect">
            <a:avLst/>
          </a:prstGeom>
        </p:spPr>
      </p:pic>
      <p:sp>
        <p:nvSpPr>
          <p:cNvPr id="4" name="Rectangle 3">
            <a:extLst>
              <a:ext uri="{FF2B5EF4-FFF2-40B4-BE49-F238E27FC236}">
                <a16:creationId xmlns:a16="http://schemas.microsoft.com/office/drawing/2014/main" id="{B2B0B6BF-D1A2-49E6-BBEE-27A545E682C7}"/>
              </a:ext>
            </a:extLst>
          </p:cNvPr>
          <p:cNvSpPr/>
          <p:nvPr/>
        </p:nvSpPr>
        <p:spPr>
          <a:xfrm>
            <a:off x="9829800" y="3733883"/>
            <a:ext cx="2193749" cy="1954381"/>
          </a:xfrm>
          <a:prstGeom prst="rect">
            <a:avLst/>
          </a:prstGeom>
        </p:spPr>
        <p:txBody>
          <a:bodyPr wrap="square">
            <a:spAutoFit/>
          </a:bodyPr>
          <a:lstStyle/>
          <a:p>
            <a:r>
              <a:rPr lang="en-US" sz="1100" dirty="0">
                <a:solidFill>
                  <a:srgbClr val="323232"/>
                </a:solidFill>
                <a:latin typeface="NexusSan"/>
              </a:rPr>
              <a:t>Modeling Lung Architecture in the XCAT Series of Phantoms: Physiologically Based Airways, Arteries and Veins</a:t>
            </a:r>
            <a:r>
              <a:rPr lang="en-US" sz="1100" dirty="0">
                <a:solidFill>
                  <a:srgbClr val="737373"/>
                </a:solidFill>
                <a:latin typeface="NexusSan"/>
              </a:rPr>
              <a:t>, </a:t>
            </a:r>
            <a:r>
              <a:rPr lang="en-US" sz="1100" dirty="0">
                <a:hlinkClick r:id="rId4" tooltip="Show Author Details"/>
              </a:rPr>
              <a:t>Abadi, E</a:t>
            </a:r>
            <a:r>
              <a:rPr lang="en-US" sz="1100" dirty="0">
                <a:solidFill>
                  <a:srgbClr val="323232"/>
                </a:solidFill>
                <a:latin typeface="NexusSan"/>
              </a:rPr>
              <a:t> et al, </a:t>
            </a:r>
            <a:r>
              <a:rPr lang="en-US" sz="1100" dirty="0">
                <a:hlinkClick r:id="rId5" tooltip="Go to the information page for this source"/>
              </a:rPr>
              <a:t>IEEE Transactions on Medical Imaging</a:t>
            </a:r>
            <a:r>
              <a:rPr lang="en-US" sz="1100" dirty="0"/>
              <a:t> (37), Issue 3, March 2018, 693-702</a:t>
            </a:r>
          </a:p>
          <a:p>
            <a:endParaRPr lang="en-US" sz="1100" dirty="0"/>
          </a:p>
          <a:p>
            <a:r>
              <a:rPr lang="en-US" sz="1100" dirty="0">
                <a:hlinkClick r:id="rId6"/>
              </a:rPr>
              <a:t>https://ieeexplore.ieee.org/stamp/stamp.jsp?arnumber=8094255</a:t>
            </a:r>
            <a:endParaRPr lang="en-US" sz="1100" dirty="0"/>
          </a:p>
        </p:txBody>
      </p:sp>
      <p:sp>
        <p:nvSpPr>
          <p:cNvPr id="9" name="Rectangle 8">
            <a:extLst>
              <a:ext uri="{FF2B5EF4-FFF2-40B4-BE49-F238E27FC236}">
                <a16:creationId xmlns:a16="http://schemas.microsoft.com/office/drawing/2014/main" id="{E3CE5CA2-586B-429A-8C3B-D371CE51BEF5}"/>
              </a:ext>
            </a:extLst>
          </p:cNvPr>
          <p:cNvSpPr/>
          <p:nvPr/>
        </p:nvSpPr>
        <p:spPr>
          <a:xfrm>
            <a:off x="511192" y="1077690"/>
            <a:ext cx="4041646" cy="646331"/>
          </a:xfrm>
          <a:prstGeom prst="rect">
            <a:avLst/>
          </a:prstGeom>
        </p:spPr>
        <p:txBody>
          <a:bodyPr wrap="square">
            <a:spAutoFit/>
          </a:bodyPr>
          <a:lstStyle/>
          <a:p>
            <a:r>
              <a:rPr lang="en-US" b="1" dirty="0"/>
              <a:t>Main Vascular Conduit: The Aorta</a:t>
            </a:r>
            <a:br>
              <a:rPr lang="en-US" b="1" dirty="0"/>
            </a:br>
            <a:endParaRPr lang="en-US" dirty="0"/>
          </a:p>
        </p:txBody>
      </p:sp>
      <p:sp>
        <p:nvSpPr>
          <p:cNvPr id="10" name="Rectangle 9">
            <a:extLst>
              <a:ext uri="{FF2B5EF4-FFF2-40B4-BE49-F238E27FC236}">
                <a16:creationId xmlns:a16="http://schemas.microsoft.com/office/drawing/2014/main" id="{626DDC90-CE8A-4173-B22E-104C4A1525D8}"/>
              </a:ext>
            </a:extLst>
          </p:cNvPr>
          <p:cNvSpPr/>
          <p:nvPr/>
        </p:nvSpPr>
        <p:spPr>
          <a:xfrm>
            <a:off x="6428292" y="2957504"/>
            <a:ext cx="4041646" cy="646331"/>
          </a:xfrm>
          <a:prstGeom prst="rect">
            <a:avLst/>
          </a:prstGeom>
        </p:spPr>
        <p:txBody>
          <a:bodyPr wrap="square">
            <a:spAutoFit/>
          </a:bodyPr>
          <a:lstStyle/>
          <a:p>
            <a:r>
              <a:rPr lang="en-US" b="1" dirty="0"/>
              <a:t>Lung</a:t>
            </a:r>
            <a:br>
              <a:rPr lang="en-US" b="1" dirty="0"/>
            </a:br>
            <a:endParaRPr lang="en-US" dirty="0"/>
          </a:p>
        </p:txBody>
      </p:sp>
    </p:spTree>
    <p:extLst>
      <p:ext uri="{BB962C8B-B14F-4D97-AF65-F5344CB8AC3E}">
        <p14:creationId xmlns:p14="http://schemas.microsoft.com/office/powerpoint/2010/main" val="335040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D8BD35-FF5C-4A01-9C84-C1303E451E02}"/>
              </a:ext>
            </a:extLst>
          </p:cNvPr>
          <p:cNvPicPr>
            <a:picLocks noGrp="1" noChangeAspect="1"/>
          </p:cNvPicPr>
          <p:nvPr>
            <p:ph idx="1"/>
          </p:nvPr>
        </p:nvPicPr>
        <p:blipFill>
          <a:blip r:embed="rId2"/>
          <a:stretch>
            <a:fillRect/>
          </a:stretch>
        </p:blipFill>
        <p:spPr>
          <a:xfrm>
            <a:off x="152399" y="1143000"/>
            <a:ext cx="6179679" cy="3012317"/>
          </a:xfrm>
          <a:prstGeom prst="rect">
            <a:avLst/>
          </a:prstGeom>
          <a:ln>
            <a:solidFill>
              <a:schemeClr val="tx2">
                <a:lumMod val="60000"/>
                <a:lumOff val="40000"/>
              </a:schemeClr>
            </a:solidFill>
          </a:ln>
        </p:spPr>
      </p:pic>
      <p:sp>
        <p:nvSpPr>
          <p:cNvPr id="3" name="Title 2">
            <a:extLst>
              <a:ext uri="{FF2B5EF4-FFF2-40B4-BE49-F238E27FC236}">
                <a16:creationId xmlns:a16="http://schemas.microsoft.com/office/drawing/2014/main" id="{42373506-5C25-4CAE-8876-F915BE409EED}"/>
              </a:ext>
            </a:extLst>
          </p:cNvPr>
          <p:cNvSpPr>
            <a:spLocks noGrp="1"/>
          </p:cNvSpPr>
          <p:nvPr>
            <p:ph type="title"/>
          </p:nvPr>
        </p:nvSpPr>
        <p:spPr>
          <a:xfrm>
            <a:off x="339888" y="422702"/>
            <a:ext cx="11059583" cy="685800"/>
          </a:xfrm>
        </p:spPr>
        <p:txBody>
          <a:bodyPr/>
          <a:lstStyle/>
          <a:p>
            <a:r>
              <a:rPr lang="en-US" sz="2800" dirty="0"/>
              <a:t>Vascular Fingerprinting: i</a:t>
            </a:r>
            <a:r>
              <a:rPr lang="en-US" sz="2800" u="sng" dirty="0"/>
              <a:t>ndividual variations are likely but not necessary functionally consequential</a:t>
            </a:r>
            <a:br>
              <a:rPr lang="en-US" sz="2800" u="sng" dirty="0"/>
            </a:br>
            <a:endParaRPr lang="en-US" sz="2800" dirty="0"/>
          </a:p>
        </p:txBody>
      </p:sp>
      <p:grpSp>
        <p:nvGrpSpPr>
          <p:cNvPr id="8" name="Group 7">
            <a:extLst>
              <a:ext uri="{FF2B5EF4-FFF2-40B4-BE49-F238E27FC236}">
                <a16:creationId xmlns:a16="http://schemas.microsoft.com/office/drawing/2014/main" id="{030108D8-3FB0-4340-B8E1-3D96587F998E}"/>
              </a:ext>
            </a:extLst>
          </p:cNvPr>
          <p:cNvGrpSpPr/>
          <p:nvPr/>
        </p:nvGrpSpPr>
        <p:grpSpPr>
          <a:xfrm>
            <a:off x="4651550" y="1871687"/>
            <a:ext cx="7388050" cy="4164747"/>
            <a:chOff x="4354600" y="2064603"/>
            <a:chExt cx="7388050" cy="4164747"/>
          </a:xfrm>
        </p:grpSpPr>
        <p:pic>
          <p:nvPicPr>
            <p:cNvPr id="10244" name="Picture 4" descr="https://ars.els-cdn.com/content/image/1-s2.0-S0039625708001835-gr2.jpg">
              <a:extLst>
                <a:ext uri="{FF2B5EF4-FFF2-40B4-BE49-F238E27FC236}">
                  <a16:creationId xmlns:a16="http://schemas.microsoft.com/office/drawing/2014/main" id="{DFF77FB2-FAE1-405D-B196-90906D0B6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19400"/>
              <a:ext cx="6800850" cy="340995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67490A7-5101-4E5B-8EAC-90584D820738}"/>
                </a:ext>
              </a:extLst>
            </p:cNvPr>
            <p:cNvSpPr/>
            <p:nvPr/>
          </p:nvSpPr>
          <p:spPr>
            <a:xfrm>
              <a:off x="4354600" y="2064603"/>
              <a:ext cx="7388050" cy="830997"/>
            </a:xfrm>
            <a:prstGeom prst="rect">
              <a:avLst/>
            </a:prstGeom>
            <a:solidFill>
              <a:schemeClr val="bg1"/>
            </a:solidFill>
            <a:ln>
              <a:solidFill>
                <a:schemeClr val="tx2"/>
              </a:solidFill>
            </a:ln>
          </p:spPr>
          <p:txBody>
            <a:bodyPr wrap="square">
              <a:spAutoFit/>
            </a:bodyPr>
            <a:lstStyle/>
            <a:p>
              <a:r>
                <a:rPr lang="en-US" sz="1600" b="1" dirty="0">
                  <a:solidFill>
                    <a:srgbClr val="0C7DBB"/>
                  </a:solidFill>
                  <a:latin typeface="+mj-lt"/>
                  <a:hlinkClick r:id="rId4" tooltip="Learn more about Retinal Blood Vessel"/>
                </a:rPr>
                <a:t>Retinal vessel</a:t>
              </a:r>
              <a:r>
                <a:rPr lang="en-US" sz="1600" b="1" dirty="0">
                  <a:solidFill>
                    <a:srgbClr val="323232"/>
                  </a:solidFill>
                  <a:latin typeface="+mj-lt"/>
                </a:rPr>
                <a:t> measurement by IVAN software: image and splats display showing relatively larger </a:t>
              </a:r>
              <a:r>
                <a:rPr lang="en-US" sz="1600" b="1" dirty="0">
                  <a:solidFill>
                    <a:srgbClr val="0C7DBB"/>
                  </a:solidFill>
                  <a:latin typeface="+mj-lt"/>
                  <a:hlinkClick r:id="rId5" tooltip="Learn more about Arteriole"/>
                </a:rPr>
                <a:t>arterioles</a:t>
              </a:r>
              <a:r>
                <a:rPr lang="en-US" sz="1600" b="1" dirty="0">
                  <a:solidFill>
                    <a:srgbClr val="323232"/>
                  </a:solidFill>
                  <a:latin typeface="+mj-lt"/>
                </a:rPr>
                <a:t> (CRAE 183.62 μm) and </a:t>
              </a:r>
              <a:r>
                <a:rPr lang="en-US" sz="1600" b="1" dirty="0">
                  <a:solidFill>
                    <a:srgbClr val="0C7DBB"/>
                  </a:solidFill>
                  <a:latin typeface="+mj-lt"/>
                  <a:hlinkClick r:id="rId6" tooltip="Learn more about Venule"/>
                </a:rPr>
                <a:t>venules</a:t>
              </a:r>
              <a:r>
                <a:rPr lang="en-US" sz="1600" b="1" dirty="0">
                  <a:solidFill>
                    <a:srgbClr val="323232"/>
                  </a:solidFill>
                  <a:latin typeface="+mj-lt"/>
                </a:rPr>
                <a:t>(CRVE 251.12 μm) and an AVR (0.73). Arterioles in red and venules in blue</a:t>
              </a:r>
              <a:endParaRPr lang="en-US" sz="1600" b="1" dirty="0">
                <a:latin typeface="+mj-lt"/>
              </a:endParaRPr>
            </a:p>
          </p:txBody>
        </p:sp>
      </p:grpSp>
      <p:sp>
        <p:nvSpPr>
          <p:cNvPr id="9" name="Rectangle 8">
            <a:extLst>
              <a:ext uri="{FF2B5EF4-FFF2-40B4-BE49-F238E27FC236}">
                <a16:creationId xmlns:a16="http://schemas.microsoft.com/office/drawing/2014/main" id="{46E3B57F-260D-4DE9-93A7-E20F94761270}"/>
              </a:ext>
            </a:extLst>
          </p:cNvPr>
          <p:cNvSpPr/>
          <p:nvPr/>
        </p:nvSpPr>
        <p:spPr>
          <a:xfrm>
            <a:off x="137159" y="4074861"/>
            <a:ext cx="4665986" cy="2308324"/>
          </a:xfrm>
          <a:prstGeom prst="rect">
            <a:avLst/>
          </a:prstGeom>
          <a:solidFill>
            <a:srgbClr val="CBFA76"/>
          </a:solidFill>
        </p:spPr>
        <p:txBody>
          <a:bodyPr wrap="square">
            <a:spAutoFit/>
          </a:bodyPr>
          <a:lstStyle/>
          <a:p>
            <a:pPr marL="0" lvl="1"/>
            <a:r>
              <a:rPr lang="en-US" sz="1600" b="1" u="sng" dirty="0"/>
              <a:t>Proposal:</a:t>
            </a:r>
          </a:p>
          <a:p>
            <a:pPr marL="285750" lvl="1" indent="-285750">
              <a:buFont typeface="Arial" panose="020B0604020202020204" pitchFamily="34" charset="0"/>
              <a:buChar char="•"/>
            </a:pPr>
            <a:r>
              <a:rPr lang="en-US" sz="1600" b="1" dirty="0"/>
              <a:t>Individual structural variations with no tissue-level or clinical phenotype represent tissue adaptations &gt; we can assume these represent “normal” variations and will not significantly impact mapping of tissue, including vasculature </a:t>
            </a:r>
          </a:p>
          <a:p>
            <a:pPr marL="285750" lvl="1" indent="-285750">
              <a:buFont typeface="Arial" panose="020B0604020202020204" pitchFamily="34" charset="0"/>
              <a:buChar char="•"/>
            </a:pPr>
            <a:r>
              <a:rPr lang="en-US" sz="1600" b="1" dirty="0"/>
              <a:t>Yet, functional deviations from “normal” (average?) patterns can be diagnostic</a:t>
            </a:r>
          </a:p>
        </p:txBody>
      </p:sp>
      <p:sp>
        <p:nvSpPr>
          <p:cNvPr id="2" name="Oval 1">
            <a:extLst>
              <a:ext uri="{FF2B5EF4-FFF2-40B4-BE49-F238E27FC236}">
                <a16:creationId xmlns:a16="http://schemas.microsoft.com/office/drawing/2014/main" id="{7602EB8F-CAC4-41F9-86F4-8918113BDF2D}"/>
              </a:ext>
            </a:extLst>
          </p:cNvPr>
          <p:cNvSpPr/>
          <p:nvPr/>
        </p:nvSpPr>
        <p:spPr>
          <a:xfrm>
            <a:off x="2480195" y="1312294"/>
            <a:ext cx="2010876" cy="304801"/>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2122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04EE-FF1C-4A6A-AE10-08D8C6C89A22}"/>
              </a:ext>
            </a:extLst>
          </p:cNvPr>
          <p:cNvSpPr>
            <a:spLocks noGrp="1"/>
          </p:cNvSpPr>
          <p:nvPr>
            <p:ph type="title"/>
          </p:nvPr>
        </p:nvSpPr>
        <p:spPr>
          <a:xfrm>
            <a:off x="643466" y="457200"/>
            <a:ext cx="11059583" cy="687585"/>
          </a:xfrm>
        </p:spPr>
        <p:txBody>
          <a:bodyPr/>
          <a:lstStyle/>
          <a:p>
            <a:r>
              <a:rPr lang="en-US" b="1" dirty="0">
                <a:solidFill>
                  <a:srgbClr val="FF0000"/>
                </a:solidFill>
              </a:rPr>
              <a:t>Desirable #4: </a:t>
            </a:r>
            <a:br>
              <a:rPr lang="en-US" b="1" dirty="0">
                <a:solidFill>
                  <a:srgbClr val="FF0000"/>
                </a:solidFill>
              </a:rPr>
            </a:br>
            <a:r>
              <a:rPr lang="en-US" b="1" dirty="0">
                <a:solidFill>
                  <a:srgbClr val="FF0000"/>
                </a:solidFill>
              </a:rPr>
              <a:t>“</a:t>
            </a:r>
            <a:r>
              <a:rPr lang="en-US" b="1" i="1" dirty="0">
                <a:solidFill>
                  <a:srgbClr val="FF0000"/>
                </a:solidFill>
              </a:rPr>
              <a:t>Useful/Acceptable across specialty domains</a:t>
            </a:r>
            <a:r>
              <a:rPr lang="en-US" b="1" dirty="0">
                <a:solidFill>
                  <a:srgbClr val="FF0000"/>
                </a:solidFill>
              </a:rPr>
              <a:t>” </a:t>
            </a:r>
            <a:br>
              <a:rPr lang="en-US" b="1" dirty="0">
                <a:solidFill>
                  <a:srgbClr val="FF0000"/>
                </a:solidFill>
              </a:rPr>
            </a:br>
            <a:endParaRPr lang="en-US" dirty="0"/>
          </a:p>
        </p:txBody>
      </p:sp>
      <p:sp>
        <p:nvSpPr>
          <p:cNvPr id="3" name="Slide Number Placeholder 2">
            <a:extLst>
              <a:ext uri="{FF2B5EF4-FFF2-40B4-BE49-F238E27FC236}">
                <a16:creationId xmlns:a16="http://schemas.microsoft.com/office/drawing/2014/main" id="{CE84A725-8CAF-4FD0-81A1-EE950D4A2976}"/>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24</a:t>
            </a:fld>
            <a:endParaRPr lang="en-US" dirty="0">
              <a:solidFill>
                <a:prstClr val="black"/>
              </a:solidFill>
            </a:endParaRPr>
          </a:p>
        </p:txBody>
      </p:sp>
      <p:grpSp>
        <p:nvGrpSpPr>
          <p:cNvPr id="5" name="Group 4">
            <a:extLst>
              <a:ext uri="{FF2B5EF4-FFF2-40B4-BE49-F238E27FC236}">
                <a16:creationId xmlns:a16="http://schemas.microsoft.com/office/drawing/2014/main" id="{84187458-C4E5-45F9-95B9-06F40C76DEE1}"/>
              </a:ext>
            </a:extLst>
          </p:cNvPr>
          <p:cNvGrpSpPr/>
          <p:nvPr/>
        </p:nvGrpSpPr>
        <p:grpSpPr>
          <a:xfrm>
            <a:off x="351193" y="3177763"/>
            <a:ext cx="3845659" cy="2847730"/>
            <a:chOff x="457200" y="2319007"/>
            <a:chExt cx="4958779" cy="3300743"/>
          </a:xfrm>
        </p:grpSpPr>
        <p:pic>
          <p:nvPicPr>
            <p:cNvPr id="10242" name="Picture 2" descr="Imagini pentru vascular surgical landmarks for organs">
              <a:extLst>
                <a:ext uri="{FF2B5EF4-FFF2-40B4-BE49-F238E27FC236}">
                  <a16:creationId xmlns:a16="http://schemas.microsoft.com/office/drawing/2014/main" id="{BA4FD6DA-65FD-4EE3-B9DB-1DA271DC43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1145" r="-117"/>
            <a:stretch/>
          </p:blipFill>
          <p:spPr bwMode="auto">
            <a:xfrm>
              <a:off x="457200" y="2319007"/>
              <a:ext cx="4958779" cy="33007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D4A50D5-819E-47EA-95A0-D72D667A649D}"/>
                </a:ext>
              </a:extLst>
            </p:cNvPr>
            <p:cNvSpPr/>
            <p:nvPr/>
          </p:nvSpPr>
          <p:spPr>
            <a:xfrm>
              <a:off x="914400" y="5404306"/>
              <a:ext cx="1912703" cy="215444"/>
            </a:xfrm>
            <a:prstGeom prst="rect">
              <a:avLst/>
            </a:prstGeom>
            <a:ln>
              <a:solidFill>
                <a:schemeClr val="tx1"/>
              </a:solidFill>
            </a:ln>
          </p:spPr>
          <p:txBody>
            <a:bodyPr wrap="none">
              <a:spAutoFit/>
            </a:bodyPr>
            <a:lstStyle/>
            <a:p>
              <a:r>
                <a:rPr lang="en-US" sz="800" dirty="0"/>
                <a:t>https://slideplayer.com/slide/4585491/</a:t>
              </a:r>
            </a:p>
          </p:txBody>
        </p:sp>
      </p:grpSp>
      <p:sp>
        <p:nvSpPr>
          <p:cNvPr id="6" name="TextBox 5">
            <a:extLst>
              <a:ext uri="{FF2B5EF4-FFF2-40B4-BE49-F238E27FC236}">
                <a16:creationId xmlns:a16="http://schemas.microsoft.com/office/drawing/2014/main" id="{F40F0B4A-3265-4D2D-A551-F620D9CB449B}"/>
              </a:ext>
            </a:extLst>
          </p:cNvPr>
          <p:cNvSpPr txBox="1"/>
          <p:nvPr/>
        </p:nvSpPr>
        <p:spPr>
          <a:xfrm>
            <a:off x="114923" y="2369498"/>
            <a:ext cx="4495800" cy="646331"/>
          </a:xfrm>
          <a:prstGeom prst="rect">
            <a:avLst/>
          </a:prstGeom>
          <a:solidFill>
            <a:srgbClr val="92D050"/>
          </a:solidFill>
        </p:spPr>
        <p:txBody>
          <a:bodyPr wrap="square" rtlCol="0">
            <a:spAutoFit/>
          </a:bodyPr>
          <a:lstStyle/>
          <a:p>
            <a:pPr algn="ctr"/>
            <a:r>
              <a:rPr lang="en-US" b="1" dirty="0"/>
              <a:t>Blood vessels are used clinically as organ and tissue landmarks for surgery</a:t>
            </a:r>
          </a:p>
        </p:txBody>
      </p:sp>
      <p:sp>
        <p:nvSpPr>
          <p:cNvPr id="9" name="TextBox 8">
            <a:extLst>
              <a:ext uri="{FF2B5EF4-FFF2-40B4-BE49-F238E27FC236}">
                <a16:creationId xmlns:a16="http://schemas.microsoft.com/office/drawing/2014/main" id="{50AACDF8-3C6A-41F4-8FEF-EA73367522C4}"/>
              </a:ext>
            </a:extLst>
          </p:cNvPr>
          <p:cNvSpPr txBox="1"/>
          <p:nvPr/>
        </p:nvSpPr>
        <p:spPr>
          <a:xfrm>
            <a:off x="4876800" y="2440878"/>
            <a:ext cx="6533838" cy="646331"/>
          </a:xfrm>
          <a:prstGeom prst="rect">
            <a:avLst/>
          </a:prstGeom>
          <a:solidFill>
            <a:srgbClr val="92D050"/>
          </a:solidFill>
        </p:spPr>
        <p:txBody>
          <a:bodyPr wrap="square" rtlCol="0">
            <a:spAutoFit/>
          </a:bodyPr>
          <a:lstStyle/>
          <a:p>
            <a:pPr algn="ctr"/>
            <a:r>
              <a:rPr lang="en-US" b="1" dirty="0"/>
              <a:t>Tissue vascularization patterns are used clinically to diagnose diseases</a:t>
            </a:r>
          </a:p>
        </p:txBody>
      </p:sp>
      <p:grpSp>
        <p:nvGrpSpPr>
          <p:cNvPr id="8" name="Group 7">
            <a:extLst>
              <a:ext uri="{FF2B5EF4-FFF2-40B4-BE49-F238E27FC236}">
                <a16:creationId xmlns:a16="http://schemas.microsoft.com/office/drawing/2014/main" id="{8085483F-3351-4763-BFDB-35E109CE0A39}"/>
              </a:ext>
            </a:extLst>
          </p:cNvPr>
          <p:cNvGrpSpPr/>
          <p:nvPr/>
        </p:nvGrpSpPr>
        <p:grpSpPr>
          <a:xfrm>
            <a:off x="4419600" y="3272310"/>
            <a:ext cx="3149850" cy="2439249"/>
            <a:chOff x="6001871" y="3067687"/>
            <a:chExt cx="3841177" cy="3133104"/>
          </a:xfrm>
        </p:grpSpPr>
        <p:pic>
          <p:nvPicPr>
            <p:cNvPr id="10244" name="Picture 4" descr="Imagine similarÄ">
              <a:extLst>
                <a:ext uri="{FF2B5EF4-FFF2-40B4-BE49-F238E27FC236}">
                  <a16:creationId xmlns:a16="http://schemas.microsoft.com/office/drawing/2014/main" id="{0F9E00BA-1C08-4DDC-9A11-B495B0AD4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871" y="3067687"/>
              <a:ext cx="3841177" cy="29251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AD5EBD-51C4-459E-9843-29D50A120BF1}"/>
                </a:ext>
              </a:extLst>
            </p:cNvPr>
            <p:cNvSpPr/>
            <p:nvPr/>
          </p:nvSpPr>
          <p:spPr>
            <a:xfrm>
              <a:off x="6248400" y="5946875"/>
              <a:ext cx="3076483" cy="253916"/>
            </a:xfrm>
            <a:prstGeom prst="rect">
              <a:avLst/>
            </a:prstGeom>
          </p:spPr>
          <p:txBody>
            <a:bodyPr wrap="none">
              <a:spAutoFit/>
            </a:bodyPr>
            <a:lstStyle/>
            <a:p>
              <a:r>
                <a:rPr lang="en-US" sz="1050" dirty="0"/>
                <a:t>https://path.upmc.edu/cases/case172/micro.html</a:t>
              </a:r>
            </a:p>
          </p:txBody>
        </p:sp>
      </p:grpSp>
      <p:pic>
        <p:nvPicPr>
          <p:cNvPr id="10246" name="Picture 6" descr="Imagini pentru retinal exam">
            <a:extLst>
              <a:ext uri="{FF2B5EF4-FFF2-40B4-BE49-F238E27FC236}">
                <a16:creationId xmlns:a16="http://schemas.microsoft.com/office/drawing/2014/main" id="{3EEB26F6-1EDB-4736-97BB-C87D5BB9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0138" y="3433948"/>
            <a:ext cx="4042911" cy="16672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77B8EEE-A8B0-497E-96F6-8BD45F88ECC5}"/>
              </a:ext>
            </a:extLst>
          </p:cNvPr>
          <p:cNvSpPr/>
          <p:nvPr/>
        </p:nvSpPr>
        <p:spPr>
          <a:xfrm>
            <a:off x="5225725" y="5717716"/>
            <a:ext cx="1648208" cy="307777"/>
          </a:xfrm>
          <a:prstGeom prst="rect">
            <a:avLst/>
          </a:prstGeom>
        </p:spPr>
        <p:txBody>
          <a:bodyPr wrap="none">
            <a:spAutoFit/>
          </a:bodyPr>
          <a:lstStyle/>
          <a:p>
            <a:r>
              <a:rPr lang="en-US" sz="1400" b="1" dirty="0"/>
              <a:t>Pancreatic tumor</a:t>
            </a:r>
          </a:p>
        </p:txBody>
      </p:sp>
      <p:sp>
        <p:nvSpPr>
          <p:cNvPr id="11" name="TextBox 10">
            <a:extLst>
              <a:ext uri="{FF2B5EF4-FFF2-40B4-BE49-F238E27FC236}">
                <a16:creationId xmlns:a16="http://schemas.microsoft.com/office/drawing/2014/main" id="{AD29DD6D-6B38-4456-98EB-8E3DDF918894}"/>
              </a:ext>
            </a:extLst>
          </p:cNvPr>
          <p:cNvSpPr txBox="1"/>
          <p:nvPr/>
        </p:nvSpPr>
        <p:spPr>
          <a:xfrm>
            <a:off x="159880" y="1153566"/>
            <a:ext cx="11669290" cy="830997"/>
          </a:xfrm>
          <a:prstGeom prst="rect">
            <a:avLst/>
          </a:prstGeom>
          <a:noFill/>
        </p:spPr>
        <p:txBody>
          <a:bodyPr wrap="square" rtlCol="0">
            <a:spAutoFit/>
          </a:bodyPr>
          <a:lstStyle/>
          <a:p>
            <a:r>
              <a:rPr lang="en-US" sz="2400" b="1" dirty="0"/>
              <a:t>Clinical Domain: Blood vessels used as organ landmarks and conduits (e.g. for surgery, biopsy) and indicators of normal structure and function (diagnostic)</a:t>
            </a:r>
          </a:p>
        </p:txBody>
      </p:sp>
      <p:sp>
        <p:nvSpPr>
          <p:cNvPr id="15" name="Rectangle 14">
            <a:extLst>
              <a:ext uri="{FF2B5EF4-FFF2-40B4-BE49-F238E27FC236}">
                <a16:creationId xmlns:a16="http://schemas.microsoft.com/office/drawing/2014/main" id="{B1D85394-2BDB-48E3-82FE-D0AAD6525709}"/>
              </a:ext>
            </a:extLst>
          </p:cNvPr>
          <p:cNvSpPr/>
          <p:nvPr/>
        </p:nvSpPr>
        <p:spPr>
          <a:xfrm>
            <a:off x="8839200" y="5246512"/>
            <a:ext cx="1962397" cy="307777"/>
          </a:xfrm>
          <a:prstGeom prst="rect">
            <a:avLst/>
          </a:prstGeom>
        </p:spPr>
        <p:txBody>
          <a:bodyPr wrap="none">
            <a:spAutoFit/>
          </a:bodyPr>
          <a:lstStyle/>
          <a:p>
            <a:r>
              <a:rPr lang="en-US" sz="1400" b="1" dirty="0"/>
              <a:t>Diabetic Retinopathy</a:t>
            </a:r>
          </a:p>
        </p:txBody>
      </p:sp>
    </p:spTree>
    <p:extLst>
      <p:ext uri="{BB962C8B-B14F-4D97-AF65-F5344CB8AC3E}">
        <p14:creationId xmlns:p14="http://schemas.microsoft.com/office/powerpoint/2010/main" val="2801411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595A97-9FF5-4EF1-BD01-6C0F122A4718}"/>
              </a:ext>
            </a:extLst>
          </p:cNvPr>
          <p:cNvSpPr>
            <a:spLocks noGrp="1"/>
          </p:cNvSpPr>
          <p:nvPr>
            <p:ph type="sldNum" sz="quarter" idx="10"/>
          </p:nvPr>
        </p:nvSpPr>
        <p:spPr/>
        <p:txBody>
          <a:bodyPr/>
          <a:lstStyle/>
          <a:p>
            <a:pPr>
              <a:defRPr/>
            </a:pPr>
            <a:fld id="{49C0EE74-1F2C-4D2D-91EC-B282DFC749DA}" type="slidenum">
              <a:rPr lang="en-US" smtClean="0">
                <a:solidFill>
                  <a:prstClr val="black"/>
                </a:solidFill>
              </a:rPr>
              <a:pPr>
                <a:defRPr/>
              </a:pPr>
              <a:t>25</a:t>
            </a:fld>
            <a:endParaRPr lang="en-US" dirty="0">
              <a:solidFill>
                <a:prstClr val="black"/>
              </a:solidFill>
            </a:endParaRPr>
          </a:p>
        </p:txBody>
      </p:sp>
      <p:sp>
        <p:nvSpPr>
          <p:cNvPr id="3" name="Title 2">
            <a:extLst>
              <a:ext uri="{FF2B5EF4-FFF2-40B4-BE49-F238E27FC236}">
                <a16:creationId xmlns:a16="http://schemas.microsoft.com/office/drawing/2014/main" id="{0556FC6A-2F69-4CEF-BB1B-338315FBBC5F}"/>
              </a:ext>
            </a:extLst>
          </p:cNvPr>
          <p:cNvSpPr>
            <a:spLocks noGrp="1"/>
          </p:cNvSpPr>
          <p:nvPr>
            <p:ph type="title"/>
          </p:nvPr>
        </p:nvSpPr>
        <p:spPr>
          <a:xfrm>
            <a:off x="566208" y="191689"/>
            <a:ext cx="11059584" cy="685801"/>
          </a:xfrm>
        </p:spPr>
        <p:txBody>
          <a:bodyPr/>
          <a:lstStyle/>
          <a:p>
            <a:pPr algn="ctr"/>
            <a:r>
              <a:rPr lang="en-US" b="1" dirty="0">
                <a:effectLst>
                  <a:outerShdw blurRad="38100" dist="38100" dir="2700000" algn="tl">
                    <a:srgbClr val="000000">
                      <a:alpha val="43137"/>
                    </a:srgbClr>
                  </a:outerShdw>
                </a:effectLst>
              </a:rPr>
              <a:t>Of Watersheds and Vascular Territories</a:t>
            </a:r>
          </a:p>
        </p:txBody>
      </p:sp>
      <p:grpSp>
        <p:nvGrpSpPr>
          <p:cNvPr id="6" name="Group 5">
            <a:extLst>
              <a:ext uri="{FF2B5EF4-FFF2-40B4-BE49-F238E27FC236}">
                <a16:creationId xmlns:a16="http://schemas.microsoft.com/office/drawing/2014/main" id="{D82417F9-0F1B-41CD-ABF1-9D931955A70A}"/>
              </a:ext>
            </a:extLst>
          </p:cNvPr>
          <p:cNvGrpSpPr/>
          <p:nvPr/>
        </p:nvGrpSpPr>
        <p:grpSpPr>
          <a:xfrm>
            <a:off x="7979668" y="1187266"/>
            <a:ext cx="3429000" cy="3055700"/>
            <a:chOff x="12827612" y="-184486"/>
            <a:chExt cx="7249428" cy="4825329"/>
          </a:xfrm>
        </p:grpSpPr>
        <p:pic>
          <p:nvPicPr>
            <p:cNvPr id="7" name="Picture 2" descr="VeinViewer works by emitting near-infrared light, which is absorbed by hemoglobin in the blood and then reflected by surrounding tissue. The information is processed digitally by the unit and projected in real-time onto the skin.Â It can see patterns up to 0.6 inches (15mm deep), and veins up to 0.4 inches (10mm) deep">
              <a:extLst>
                <a:ext uri="{FF2B5EF4-FFF2-40B4-BE49-F238E27FC236}">
                  <a16:creationId xmlns:a16="http://schemas.microsoft.com/office/drawing/2014/main" id="{25206EA7-DC6E-4994-BBA0-F401BAFA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7612" y="-184486"/>
              <a:ext cx="7249428" cy="482532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B9F14A7-DF6E-45A2-8DFB-FA35A54350CD}"/>
                </a:ext>
              </a:extLst>
            </p:cNvPr>
            <p:cNvSpPr/>
            <p:nvPr/>
          </p:nvSpPr>
          <p:spPr>
            <a:xfrm>
              <a:off x="14701556" y="3977818"/>
              <a:ext cx="3997750" cy="438843"/>
            </a:xfrm>
            <a:prstGeom prst="rect">
              <a:avLst/>
            </a:prstGeom>
            <a:ln w="38100">
              <a:noFill/>
            </a:ln>
          </p:spPr>
          <p:txBody>
            <a:bodyPr wrap="none">
              <a:spAutoFit/>
            </a:bodyPr>
            <a:lstStyle/>
            <a:p>
              <a:r>
                <a:rPr lang="en-US" sz="1100" dirty="0"/>
                <a:t>http://www.dailymail.co.uk</a:t>
              </a:r>
            </a:p>
          </p:txBody>
        </p:sp>
      </p:grpSp>
      <p:sp>
        <p:nvSpPr>
          <p:cNvPr id="10" name="Rectangle 9">
            <a:extLst>
              <a:ext uri="{FF2B5EF4-FFF2-40B4-BE49-F238E27FC236}">
                <a16:creationId xmlns:a16="http://schemas.microsoft.com/office/drawing/2014/main" id="{0462DFD8-BF10-4D81-8F1D-516E672797B0}"/>
              </a:ext>
            </a:extLst>
          </p:cNvPr>
          <p:cNvSpPr/>
          <p:nvPr/>
        </p:nvSpPr>
        <p:spPr>
          <a:xfrm>
            <a:off x="364602" y="4230747"/>
            <a:ext cx="1997598" cy="307777"/>
          </a:xfrm>
          <a:prstGeom prst="rect">
            <a:avLst/>
          </a:prstGeom>
        </p:spPr>
        <p:txBody>
          <a:bodyPr wrap="square">
            <a:spAutoFit/>
          </a:bodyPr>
          <a:lstStyle/>
          <a:p>
            <a:r>
              <a:rPr lang="en-US" sz="1400" dirty="0"/>
              <a:t>wikipedia.org</a:t>
            </a:r>
          </a:p>
        </p:txBody>
      </p:sp>
      <p:grpSp>
        <p:nvGrpSpPr>
          <p:cNvPr id="11" name="Group 10">
            <a:extLst>
              <a:ext uri="{FF2B5EF4-FFF2-40B4-BE49-F238E27FC236}">
                <a16:creationId xmlns:a16="http://schemas.microsoft.com/office/drawing/2014/main" id="{E2E95426-58A4-4416-8E2E-34AE3BEF1170}"/>
              </a:ext>
            </a:extLst>
          </p:cNvPr>
          <p:cNvGrpSpPr/>
          <p:nvPr/>
        </p:nvGrpSpPr>
        <p:grpSpPr>
          <a:xfrm>
            <a:off x="228600" y="1156150"/>
            <a:ext cx="1787609" cy="1435644"/>
            <a:chOff x="6400800" y="1116462"/>
            <a:chExt cx="1957708" cy="1474337"/>
          </a:xfrm>
        </p:grpSpPr>
        <p:pic>
          <p:nvPicPr>
            <p:cNvPr id="12" name="Picture 2" descr="https://upload.wikimedia.org/wikipedia/commons/c/cc/Nile_delta_landsat_false_color.jpg">
              <a:extLst>
                <a:ext uri="{FF2B5EF4-FFF2-40B4-BE49-F238E27FC236}">
                  <a16:creationId xmlns:a16="http://schemas.microsoft.com/office/drawing/2014/main" id="{D3A4FC4B-59C3-4DE1-BA3A-949B371DF5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1122518"/>
              <a:ext cx="1957708" cy="146828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C3FECA4-FBEE-4E9B-A1A0-DD84B442F916}"/>
                </a:ext>
              </a:extLst>
            </p:cNvPr>
            <p:cNvSpPr txBox="1"/>
            <p:nvPr/>
          </p:nvSpPr>
          <p:spPr>
            <a:xfrm>
              <a:off x="6400800" y="1116462"/>
              <a:ext cx="1854932" cy="276999"/>
            </a:xfrm>
            <a:prstGeom prst="rect">
              <a:avLst/>
            </a:prstGeom>
            <a:noFill/>
          </p:spPr>
          <p:txBody>
            <a:bodyPr wrap="square" rtlCol="0">
              <a:spAutoFit/>
            </a:bodyPr>
            <a:lstStyle/>
            <a:p>
              <a:r>
                <a:rPr lang="en-US" sz="1200" b="1" dirty="0">
                  <a:solidFill>
                    <a:schemeClr val="bg1"/>
                  </a:solidFill>
                </a:rPr>
                <a:t>Nile Delta watershed</a:t>
              </a:r>
            </a:p>
          </p:txBody>
        </p:sp>
      </p:grpSp>
      <p:grpSp>
        <p:nvGrpSpPr>
          <p:cNvPr id="14" name="Group 13">
            <a:extLst>
              <a:ext uri="{FF2B5EF4-FFF2-40B4-BE49-F238E27FC236}">
                <a16:creationId xmlns:a16="http://schemas.microsoft.com/office/drawing/2014/main" id="{182D9C0C-8DF8-4A9A-9CE4-7F594297E94D}"/>
              </a:ext>
            </a:extLst>
          </p:cNvPr>
          <p:cNvGrpSpPr/>
          <p:nvPr/>
        </p:nvGrpSpPr>
        <p:grpSpPr>
          <a:xfrm>
            <a:off x="2076731" y="1143423"/>
            <a:ext cx="1693763" cy="1429747"/>
            <a:chOff x="6223542" y="2148215"/>
            <a:chExt cx="1957708" cy="1417598"/>
          </a:xfrm>
        </p:grpSpPr>
        <p:pic>
          <p:nvPicPr>
            <p:cNvPr id="15" name="Picture 2" descr="https://upload.wikimedia.org/wikipedia/commons/thumb/1/13/Nile_River_Delta_at_Night.JPG/1920px-Nile_River_Delta_at_Night.JPG">
              <a:extLst>
                <a:ext uri="{FF2B5EF4-FFF2-40B4-BE49-F238E27FC236}">
                  <a16:creationId xmlns:a16="http://schemas.microsoft.com/office/drawing/2014/main" id="{DD14F8E7-8DE9-4C69-B917-954EF7F16B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3542" y="2148215"/>
              <a:ext cx="1957708" cy="141759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5DD810F-7679-431A-8297-48A7423CDE48}"/>
                </a:ext>
              </a:extLst>
            </p:cNvPr>
            <p:cNvSpPr txBox="1"/>
            <p:nvPr/>
          </p:nvSpPr>
          <p:spPr>
            <a:xfrm>
              <a:off x="6223542" y="2225520"/>
              <a:ext cx="1854932" cy="297082"/>
            </a:xfrm>
            <a:prstGeom prst="rect">
              <a:avLst/>
            </a:prstGeom>
            <a:noFill/>
          </p:spPr>
          <p:txBody>
            <a:bodyPr wrap="square" rtlCol="0">
              <a:spAutoFit/>
            </a:bodyPr>
            <a:lstStyle/>
            <a:p>
              <a:r>
                <a:rPr lang="en-US" sz="1200" b="1" dirty="0">
                  <a:solidFill>
                    <a:schemeClr val="bg1"/>
                  </a:solidFill>
                </a:rPr>
                <a:t>Nile Delta at night</a:t>
              </a:r>
            </a:p>
          </p:txBody>
        </p:sp>
      </p:grpSp>
      <p:sp>
        <p:nvSpPr>
          <p:cNvPr id="17" name="Rectangle 16">
            <a:extLst>
              <a:ext uri="{FF2B5EF4-FFF2-40B4-BE49-F238E27FC236}">
                <a16:creationId xmlns:a16="http://schemas.microsoft.com/office/drawing/2014/main" id="{FC53560B-4DA3-49AF-8283-C1D92FBF3030}"/>
              </a:ext>
            </a:extLst>
          </p:cNvPr>
          <p:cNvSpPr/>
          <p:nvPr/>
        </p:nvSpPr>
        <p:spPr>
          <a:xfrm>
            <a:off x="228600" y="4499102"/>
            <a:ext cx="11676061" cy="1569660"/>
          </a:xfrm>
          <a:prstGeom prst="rect">
            <a:avLst/>
          </a:prstGeom>
        </p:spPr>
        <p:txBody>
          <a:bodyPr wrap="square">
            <a:spAutoFit/>
          </a:bodyPr>
          <a:lstStyle/>
          <a:p>
            <a:pPr marL="285750" indent="-285750">
              <a:buFont typeface="Arial" panose="020B0604020202020204" pitchFamily="34" charset="0"/>
              <a:buChar char="•"/>
            </a:pPr>
            <a:r>
              <a:rPr lang="en-US" sz="2400" b="1" dirty="0"/>
              <a:t>Every cell in the human body lives within the watershed of an artery</a:t>
            </a:r>
          </a:p>
          <a:p>
            <a:pPr marL="285750" indent="-285750">
              <a:buFont typeface="Arial" panose="020B0604020202020204" pitchFamily="34" charset="0"/>
              <a:buChar char="•"/>
            </a:pPr>
            <a:r>
              <a:rPr lang="en-US" sz="2400" b="1" dirty="0"/>
              <a:t>Many arteries have their own names, already familiar to medical professionals, and are clinically used (e.g., as landmarks, diagnostic, access)</a:t>
            </a:r>
          </a:p>
          <a:p>
            <a:pPr marL="285750" indent="-285750">
              <a:buFont typeface="Arial" panose="020B0604020202020204" pitchFamily="34" charset="0"/>
              <a:buChar char="•"/>
            </a:pPr>
            <a:r>
              <a:rPr lang="en-US" sz="2400" b="1" dirty="0"/>
              <a:t>The concept of vascular territories is known and used clinically </a:t>
            </a:r>
          </a:p>
        </p:txBody>
      </p:sp>
      <p:grpSp>
        <p:nvGrpSpPr>
          <p:cNvPr id="19" name="Group 18">
            <a:extLst>
              <a:ext uri="{FF2B5EF4-FFF2-40B4-BE49-F238E27FC236}">
                <a16:creationId xmlns:a16="http://schemas.microsoft.com/office/drawing/2014/main" id="{D535A98E-4B1B-484C-A72D-91A5129C1919}"/>
              </a:ext>
            </a:extLst>
          </p:cNvPr>
          <p:cNvGrpSpPr/>
          <p:nvPr/>
        </p:nvGrpSpPr>
        <p:grpSpPr>
          <a:xfrm>
            <a:off x="220393" y="2637414"/>
            <a:ext cx="2035386" cy="1628793"/>
            <a:chOff x="7584372" y="1906685"/>
            <a:chExt cx="1946250" cy="1586946"/>
          </a:xfrm>
        </p:grpSpPr>
        <p:pic>
          <p:nvPicPr>
            <p:cNvPr id="20" name="Picture 6" descr="https://upload.wikimedia.org/wikipedia/commons/6/64/Egypt_2010_population_density1.png">
              <a:extLst>
                <a:ext uri="{FF2B5EF4-FFF2-40B4-BE49-F238E27FC236}">
                  <a16:creationId xmlns:a16="http://schemas.microsoft.com/office/drawing/2014/main" id="{45829AFF-2761-4B69-A1B5-7C0F4B6878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4372" y="1906685"/>
              <a:ext cx="1729772" cy="158694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8C645B7-6C7E-46DB-A1F0-DBDA553C1CA0}"/>
                </a:ext>
              </a:extLst>
            </p:cNvPr>
            <p:cNvSpPr txBox="1"/>
            <p:nvPr/>
          </p:nvSpPr>
          <p:spPr>
            <a:xfrm>
              <a:off x="7675690" y="3097037"/>
              <a:ext cx="1854932" cy="276999"/>
            </a:xfrm>
            <a:prstGeom prst="rect">
              <a:avLst/>
            </a:prstGeom>
            <a:noFill/>
          </p:spPr>
          <p:txBody>
            <a:bodyPr wrap="square" rtlCol="0">
              <a:spAutoFit/>
            </a:bodyPr>
            <a:lstStyle/>
            <a:p>
              <a:r>
                <a:rPr lang="en-US" sz="1200" b="1" dirty="0"/>
                <a:t>Nile Delta Population</a:t>
              </a:r>
            </a:p>
          </p:txBody>
        </p:sp>
      </p:grpSp>
      <p:grpSp>
        <p:nvGrpSpPr>
          <p:cNvPr id="22" name="Group 21">
            <a:extLst>
              <a:ext uri="{FF2B5EF4-FFF2-40B4-BE49-F238E27FC236}">
                <a16:creationId xmlns:a16="http://schemas.microsoft.com/office/drawing/2014/main" id="{D5602E88-AFD6-4055-A410-50A0C9D2DB08}"/>
              </a:ext>
            </a:extLst>
          </p:cNvPr>
          <p:cNvGrpSpPr/>
          <p:nvPr/>
        </p:nvGrpSpPr>
        <p:grpSpPr>
          <a:xfrm>
            <a:off x="3986485" y="1370306"/>
            <a:ext cx="3553346" cy="2442976"/>
            <a:chOff x="2438400" y="2153063"/>
            <a:chExt cx="4761610" cy="2943403"/>
          </a:xfrm>
        </p:grpSpPr>
        <p:pic>
          <p:nvPicPr>
            <p:cNvPr id="23" name="Picture 2" descr="map of Anacostia River">
              <a:extLst>
                <a:ext uri="{FF2B5EF4-FFF2-40B4-BE49-F238E27FC236}">
                  <a16:creationId xmlns:a16="http://schemas.microsoft.com/office/drawing/2014/main" id="{992B2CEA-24CC-4A28-9C3A-3DB9D74D2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2153063"/>
              <a:ext cx="4609209" cy="28765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4">
              <a:extLst>
                <a:ext uri="{FF2B5EF4-FFF2-40B4-BE49-F238E27FC236}">
                  <a16:creationId xmlns:a16="http://schemas.microsoft.com/office/drawing/2014/main" id="{E7257E3B-2EF7-462E-90F0-D9789A0727C0}"/>
                </a:ext>
              </a:extLst>
            </p:cNvPr>
            <p:cNvSpPr txBox="1">
              <a:spLocks/>
            </p:cNvSpPr>
            <p:nvPr/>
          </p:nvSpPr>
          <p:spPr>
            <a:xfrm>
              <a:off x="2590800" y="4962759"/>
              <a:ext cx="4609210" cy="133707"/>
            </a:xfrm>
            <a:prstGeom prst="rect">
              <a:avLst/>
            </a:prstGeom>
          </p:spPr>
          <p:txBody>
            <a:bodyPr/>
            <a:lstStyle>
              <a:lvl1pPr marL="341313" indent="-341313" algn="l" defTabSz="457200" rtl="0" eaLnBrk="1" latinLnBrk="0" hangingPunct="1">
                <a:spcBef>
                  <a:spcPct val="20000"/>
                </a:spcBef>
                <a:buClr>
                  <a:srgbClr val="C0143C"/>
                </a:buClr>
                <a:buFont typeface="Wingdings" charset="2"/>
                <a:buChar char="§"/>
                <a:defRPr sz="3000" b="0" i="0" kern="1200">
                  <a:solidFill>
                    <a:schemeClr val="tx1"/>
                  </a:solidFill>
                  <a:latin typeface="Arial"/>
                  <a:ea typeface="+mn-ea"/>
                  <a:cs typeface="Arial"/>
                </a:defRPr>
              </a:lvl1pPr>
              <a:lvl2pPr marL="742950" indent="-285750" algn="l" defTabSz="457200" rtl="0" eaLnBrk="1" latinLnBrk="0" hangingPunct="1">
                <a:spcBef>
                  <a:spcPct val="20000"/>
                </a:spcBef>
                <a:buClr>
                  <a:srgbClr val="575A5D"/>
                </a:buClr>
                <a:buFont typeface="Wingdings" charset="2"/>
                <a:buChar char="§"/>
                <a:defRPr sz="2600" b="0" i="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24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t>https://www.louisberger.com/our-work/project/anacostia-river-watershed-restoration-plan-washington-dc-us</a:t>
              </a:r>
            </a:p>
          </p:txBody>
        </p:sp>
      </p:grpSp>
    </p:spTree>
    <p:extLst>
      <p:ext uri="{BB962C8B-B14F-4D97-AF65-F5344CB8AC3E}">
        <p14:creationId xmlns:p14="http://schemas.microsoft.com/office/powerpoint/2010/main" val="4209101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3537D0-00E4-4B51-BFFF-329D4A4E6AE2}"/>
              </a:ext>
            </a:extLst>
          </p:cNvPr>
          <p:cNvSpPr>
            <a:spLocks noGrp="1"/>
          </p:cNvSpPr>
          <p:nvPr>
            <p:ph type="sldNum" sz="quarter" idx="4294967295"/>
          </p:nvPr>
        </p:nvSpPr>
        <p:spPr>
          <a:xfrm>
            <a:off x="10494549" y="6096000"/>
            <a:ext cx="1697451" cy="256485"/>
          </a:xfrm>
        </p:spPr>
        <p:txBody>
          <a:bodyPr/>
          <a:lstStyle/>
          <a:p>
            <a:pPr>
              <a:defRPr/>
            </a:pPr>
            <a:fld id="{49C0EE74-1F2C-4D2D-91EC-B282DFC749DA}" type="slidenum">
              <a:rPr lang="en-US" smtClean="0">
                <a:solidFill>
                  <a:prstClr val="black"/>
                </a:solidFill>
              </a:rPr>
              <a:pPr>
                <a:defRPr/>
              </a:pPr>
              <a:t>26</a:t>
            </a:fld>
            <a:endParaRPr lang="en-US" dirty="0">
              <a:solidFill>
                <a:prstClr val="black"/>
              </a:solidFill>
            </a:endParaRPr>
          </a:p>
        </p:txBody>
      </p:sp>
      <p:sp>
        <p:nvSpPr>
          <p:cNvPr id="4" name="Title 3">
            <a:extLst>
              <a:ext uri="{FF2B5EF4-FFF2-40B4-BE49-F238E27FC236}">
                <a16:creationId xmlns:a16="http://schemas.microsoft.com/office/drawing/2014/main" id="{F4A4C72F-1053-4548-AF2D-EF315BE7332F}"/>
              </a:ext>
            </a:extLst>
          </p:cNvPr>
          <p:cNvSpPr>
            <a:spLocks noGrp="1"/>
          </p:cNvSpPr>
          <p:nvPr>
            <p:ph type="title"/>
          </p:nvPr>
        </p:nvSpPr>
        <p:spPr>
          <a:xfrm>
            <a:off x="1737804" y="160658"/>
            <a:ext cx="8716392" cy="846137"/>
          </a:xfrm>
        </p:spPr>
        <p:txBody>
          <a:bodyPr/>
          <a:lstStyle/>
          <a:p>
            <a:r>
              <a:rPr lang="en-US" sz="2400" dirty="0"/>
              <a:t>The Concept of VASCULAR TERRITORIES (“</a:t>
            </a:r>
            <a:r>
              <a:rPr lang="en-US" sz="2400" i="1" dirty="0"/>
              <a:t>Angiosomes</a:t>
            </a:r>
            <a:r>
              <a:rPr lang="en-US" sz="2400" dirty="0"/>
              <a:t>”) </a:t>
            </a:r>
            <a:br>
              <a:rPr lang="en-US" sz="2400" dirty="0"/>
            </a:br>
            <a:r>
              <a:rPr lang="en-US" sz="2400" dirty="0"/>
              <a:t>Macro &lt;&gt;Meso Scale</a:t>
            </a:r>
          </a:p>
        </p:txBody>
      </p:sp>
      <p:pic>
        <p:nvPicPr>
          <p:cNvPr id="5" name="Picture 2">
            <a:extLst>
              <a:ext uri="{FF2B5EF4-FFF2-40B4-BE49-F238E27FC236}">
                <a16:creationId xmlns:a16="http://schemas.microsoft.com/office/drawing/2014/main" id="{6E0A2A66-5A78-4C30-8A58-C980A74DA9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5519" y="1478379"/>
            <a:ext cx="5071301" cy="4519979"/>
          </a:xfrm>
          <a:prstGeom prst="rect">
            <a:avLst/>
          </a:prstGeom>
          <a:noFill/>
          <a:ln w="9525" cap="flat">
            <a:solidFill>
              <a:srgbClr val="000000"/>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5">
            <a:extLst>
              <a:ext uri="{FF2B5EF4-FFF2-40B4-BE49-F238E27FC236}">
                <a16:creationId xmlns:a16="http://schemas.microsoft.com/office/drawing/2014/main" id="{ABABC2E8-0249-4C2B-B112-FFF5399F80C3}"/>
              </a:ext>
            </a:extLst>
          </p:cNvPr>
          <p:cNvGrpSpPr/>
          <p:nvPr/>
        </p:nvGrpSpPr>
        <p:grpSpPr>
          <a:xfrm>
            <a:off x="9373231" y="1478379"/>
            <a:ext cx="1711214" cy="4486648"/>
            <a:chOff x="6328648" y="1120863"/>
            <a:chExt cx="2078419" cy="5666830"/>
          </a:xfrm>
        </p:grpSpPr>
        <p:pic>
          <p:nvPicPr>
            <p:cNvPr id="7" name="Picture 6" descr="A picture containing clothing&#10;&#10;Description generated with high confidence">
              <a:extLst>
                <a:ext uri="{FF2B5EF4-FFF2-40B4-BE49-F238E27FC236}">
                  <a16:creationId xmlns:a16="http://schemas.microsoft.com/office/drawing/2014/main" id="{C36AC04C-C026-4E02-95EE-A1FDBFB103E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762" b="95022" l="7263" r="88827">
                          <a14:foregroundMark x1="51955" y1="4978" x2="51955" y2="4978"/>
                          <a14:foregroundMark x1="89385" y1="40693" x2="89385" y2="40693"/>
                          <a14:foregroundMark x1="7821" y1="46970" x2="7821" y2="46970"/>
                          <a14:foregroundMark x1="59777" y1="95022" x2="59777" y2="95022"/>
                          <a14:foregroundMark x1="41899" y1="95022" x2="41899" y2="95022"/>
                          <a14:foregroundMark x1="59777" y1="94589" x2="59777" y2="94589"/>
                          <a14:foregroundMark x1="61453" y1="95022" x2="61453" y2="95022"/>
                        </a14:backgroundRemoval>
                      </a14:imgEffect>
                    </a14:imgLayer>
                  </a14:imgProps>
                </a:ext>
                <a:ext uri="{28A0092B-C50C-407E-A947-70E740481C1C}">
                  <a14:useLocalDpi xmlns:a14="http://schemas.microsoft.com/office/drawing/2010/main" val="0"/>
                </a:ext>
              </a:extLst>
            </a:blip>
            <a:stretch>
              <a:fillRect/>
            </a:stretch>
          </p:blipFill>
          <p:spPr>
            <a:xfrm>
              <a:off x="6328648" y="1120863"/>
              <a:ext cx="2078419" cy="5592674"/>
            </a:xfrm>
            <a:prstGeom prst="rect">
              <a:avLst/>
            </a:prstGeom>
            <a:solidFill>
              <a:schemeClr val="tx1"/>
            </a:solidFill>
          </p:spPr>
        </p:pic>
        <p:sp>
          <p:nvSpPr>
            <p:cNvPr id="8" name="TextBox 7">
              <a:extLst>
                <a:ext uri="{FF2B5EF4-FFF2-40B4-BE49-F238E27FC236}">
                  <a16:creationId xmlns:a16="http://schemas.microsoft.com/office/drawing/2014/main" id="{E084E937-54D7-42E5-9A7F-AA7F2EC99202}"/>
                </a:ext>
              </a:extLst>
            </p:cNvPr>
            <p:cNvSpPr txBox="1"/>
            <p:nvPr/>
          </p:nvSpPr>
          <p:spPr>
            <a:xfrm>
              <a:off x="6781799" y="6387584"/>
              <a:ext cx="1233671" cy="400109"/>
            </a:xfrm>
            <a:prstGeom prst="rect">
              <a:avLst/>
            </a:prstGeom>
            <a:noFill/>
          </p:spPr>
          <p:txBody>
            <a:bodyPr wrap="none" rtlCol="0">
              <a:spAutoFit/>
            </a:bodyPr>
            <a:lstStyle/>
            <a:p>
              <a:r>
                <a:rPr lang="en-US" sz="1350" b="1" dirty="0">
                  <a:solidFill>
                    <a:schemeClr val="bg1"/>
                  </a:solidFill>
                </a:rPr>
                <a:t>HuBMAP</a:t>
              </a:r>
            </a:p>
          </p:txBody>
        </p:sp>
      </p:grpSp>
      <p:sp>
        <p:nvSpPr>
          <p:cNvPr id="9" name="Rectangle 8">
            <a:extLst>
              <a:ext uri="{FF2B5EF4-FFF2-40B4-BE49-F238E27FC236}">
                <a16:creationId xmlns:a16="http://schemas.microsoft.com/office/drawing/2014/main" id="{E5F4CCCC-8628-4B7E-9107-C419F338EBC0}"/>
              </a:ext>
            </a:extLst>
          </p:cNvPr>
          <p:cNvSpPr/>
          <p:nvPr/>
        </p:nvSpPr>
        <p:spPr>
          <a:xfrm>
            <a:off x="3720260" y="5965027"/>
            <a:ext cx="6016625" cy="523220"/>
          </a:xfrm>
          <a:prstGeom prst="rect">
            <a:avLst/>
          </a:prstGeom>
        </p:spPr>
        <p:txBody>
          <a:bodyPr wrap="square">
            <a:spAutoFit/>
          </a:bodyPr>
          <a:lstStyle/>
          <a:p>
            <a:pPr algn="ctr"/>
            <a:r>
              <a:rPr lang="en-US" sz="1600" b="1" dirty="0">
                <a:latin typeface="AdvPSA334"/>
              </a:rPr>
              <a:t>Taylor GI, Ives A, Dhar S. Vascular territories. </a:t>
            </a:r>
          </a:p>
          <a:p>
            <a:pPr algn="ctr"/>
            <a:r>
              <a:rPr lang="en-US" sz="1200" dirty="0">
                <a:latin typeface="AdvPSA334"/>
              </a:rPr>
              <a:t>In: Mathes SJ, editor. Plastic surgery. 2nd edition, vol. 1. Philadelphia: Elsevier; 2006</a:t>
            </a:r>
            <a:endParaRPr lang="en-US" sz="1200" dirty="0"/>
          </a:p>
        </p:txBody>
      </p:sp>
      <p:sp>
        <p:nvSpPr>
          <p:cNvPr id="10" name="TextBox 9">
            <a:extLst>
              <a:ext uri="{FF2B5EF4-FFF2-40B4-BE49-F238E27FC236}">
                <a16:creationId xmlns:a16="http://schemas.microsoft.com/office/drawing/2014/main" id="{34A16F1B-A09E-455B-BC7A-B81080EE55A1}"/>
              </a:ext>
            </a:extLst>
          </p:cNvPr>
          <p:cNvSpPr txBox="1"/>
          <p:nvPr/>
        </p:nvSpPr>
        <p:spPr>
          <a:xfrm>
            <a:off x="9462395" y="1109047"/>
            <a:ext cx="1861567" cy="369332"/>
          </a:xfrm>
          <a:prstGeom prst="rect">
            <a:avLst/>
          </a:prstGeom>
          <a:noFill/>
        </p:spPr>
        <p:txBody>
          <a:bodyPr wrap="square" rtlCol="0">
            <a:spAutoFit/>
          </a:bodyPr>
          <a:lstStyle/>
          <a:p>
            <a:r>
              <a:rPr lang="en-US" b="1" dirty="0"/>
              <a:t>Serendipity?</a:t>
            </a:r>
          </a:p>
        </p:txBody>
      </p:sp>
      <p:sp>
        <p:nvSpPr>
          <p:cNvPr id="2" name="TextBox 1">
            <a:extLst>
              <a:ext uri="{FF2B5EF4-FFF2-40B4-BE49-F238E27FC236}">
                <a16:creationId xmlns:a16="http://schemas.microsoft.com/office/drawing/2014/main" id="{3C2EF6F3-96A7-4118-9C5F-4940137C6E37}"/>
              </a:ext>
            </a:extLst>
          </p:cNvPr>
          <p:cNvSpPr txBox="1"/>
          <p:nvPr/>
        </p:nvSpPr>
        <p:spPr>
          <a:xfrm>
            <a:off x="298520" y="2057400"/>
            <a:ext cx="3388107" cy="1846659"/>
          </a:xfrm>
          <a:prstGeom prst="rect">
            <a:avLst/>
          </a:prstGeom>
          <a:noFill/>
        </p:spPr>
        <p:txBody>
          <a:bodyPr wrap="square" rtlCol="0">
            <a:spAutoFit/>
          </a:bodyPr>
          <a:lstStyle/>
          <a:p>
            <a:r>
              <a:rPr lang="en-US" i="1" dirty="0"/>
              <a:t>“</a:t>
            </a:r>
            <a:r>
              <a:rPr lang="en-US" b="1" i="1" dirty="0"/>
              <a:t>Vascular territories</a:t>
            </a:r>
            <a:r>
              <a:rPr lang="en-US" b="1" dirty="0"/>
              <a:t>” demarcate areas that are supplied by specific arteries. </a:t>
            </a:r>
          </a:p>
          <a:p>
            <a:pPr marL="285750" indent="-285750">
              <a:buFont typeface="Arial" panose="020B0604020202020204" pitchFamily="34" charset="0"/>
              <a:buChar char="•"/>
            </a:pPr>
            <a:r>
              <a:rPr lang="en-US" sz="1200" dirty="0"/>
              <a:t>First introduced in relation to practicing plastic surgery (e.g., for skin flaps)</a:t>
            </a:r>
          </a:p>
          <a:p>
            <a:pPr marL="285750" indent="-285750">
              <a:buFont typeface="Arial" panose="020B0604020202020204" pitchFamily="34" charset="0"/>
              <a:buChar char="•"/>
            </a:pPr>
            <a:r>
              <a:rPr lang="en-US" sz="1200" dirty="0"/>
              <a:t>Currently used for clinical interventions targeting internal organs (e.g., heart, liver, brain, etc.) and limbs</a:t>
            </a:r>
          </a:p>
        </p:txBody>
      </p:sp>
    </p:spTree>
    <p:extLst>
      <p:ext uri="{BB962C8B-B14F-4D97-AF65-F5344CB8AC3E}">
        <p14:creationId xmlns:p14="http://schemas.microsoft.com/office/powerpoint/2010/main" val="343452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8CE2DEB-758B-49DA-BA75-C66154C231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0560" r="1357" b="-578"/>
          <a:stretch/>
        </p:blipFill>
        <p:spPr>
          <a:xfrm>
            <a:off x="8153400" y="2648634"/>
            <a:ext cx="3351079" cy="2059058"/>
          </a:xfrm>
        </p:spPr>
      </p:pic>
      <p:sp>
        <p:nvSpPr>
          <p:cNvPr id="3" name="Slide Number Placeholder 2">
            <a:extLst>
              <a:ext uri="{FF2B5EF4-FFF2-40B4-BE49-F238E27FC236}">
                <a16:creationId xmlns:a16="http://schemas.microsoft.com/office/drawing/2014/main" id="{5FED78B0-E2AC-4188-9114-DC4017FFF56D}"/>
              </a:ext>
            </a:extLst>
          </p:cNvPr>
          <p:cNvSpPr>
            <a:spLocks noGrp="1"/>
          </p:cNvSpPr>
          <p:nvPr>
            <p:ph type="sldNum" sz="quarter" idx="4294967295"/>
          </p:nvPr>
        </p:nvSpPr>
        <p:spPr>
          <a:xfrm>
            <a:off x="10494549" y="6096000"/>
            <a:ext cx="1697451" cy="256485"/>
          </a:xfrm>
        </p:spPr>
        <p:txBody>
          <a:bodyPr/>
          <a:lstStyle/>
          <a:p>
            <a:pPr>
              <a:defRPr/>
            </a:pPr>
            <a:fld id="{49C0EE74-1F2C-4D2D-91EC-B282DFC749DA}" type="slidenum">
              <a:rPr lang="en-US" smtClean="0">
                <a:solidFill>
                  <a:prstClr val="black"/>
                </a:solidFill>
              </a:rPr>
              <a:pPr>
                <a:defRPr/>
              </a:pPr>
              <a:t>27</a:t>
            </a:fld>
            <a:endParaRPr lang="en-US" dirty="0">
              <a:solidFill>
                <a:prstClr val="black"/>
              </a:solidFill>
            </a:endParaRPr>
          </a:p>
        </p:txBody>
      </p:sp>
      <p:sp>
        <p:nvSpPr>
          <p:cNvPr id="4" name="Title 3">
            <a:extLst>
              <a:ext uri="{FF2B5EF4-FFF2-40B4-BE49-F238E27FC236}">
                <a16:creationId xmlns:a16="http://schemas.microsoft.com/office/drawing/2014/main" id="{48E38852-9631-45D7-BDB0-E3D81EDA9503}"/>
              </a:ext>
            </a:extLst>
          </p:cNvPr>
          <p:cNvSpPr>
            <a:spLocks noGrp="1"/>
          </p:cNvSpPr>
          <p:nvPr>
            <p:ph type="title"/>
          </p:nvPr>
        </p:nvSpPr>
        <p:spPr/>
        <p:txBody>
          <a:bodyPr/>
          <a:lstStyle/>
          <a:p>
            <a:r>
              <a:rPr lang="en-US" dirty="0"/>
              <a:t>Example Clinical Applications of Vascular Territories</a:t>
            </a:r>
          </a:p>
        </p:txBody>
      </p:sp>
      <p:sp>
        <p:nvSpPr>
          <p:cNvPr id="8" name="Rectangle 7">
            <a:extLst>
              <a:ext uri="{FF2B5EF4-FFF2-40B4-BE49-F238E27FC236}">
                <a16:creationId xmlns:a16="http://schemas.microsoft.com/office/drawing/2014/main" id="{AFBB38F8-7D10-43E3-903A-30FC9F3460D0}"/>
              </a:ext>
            </a:extLst>
          </p:cNvPr>
          <p:cNvSpPr/>
          <p:nvPr/>
        </p:nvSpPr>
        <p:spPr>
          <a:xfrm>
            <a:off x="5223530" y="1568261"/>
            <a:ext cx="6644060" cy="1569660"/>
          </a:xfrm>
          <a:prstGeom prst="rect">
            <a:avLst/>
          </a:prstGeom>
        </p:spPr>
        <p:txBody>
          <a:bodyPr wrap="square">
            <a:spAutoFit/>
          </a:bodyPr>
          <a:lstStyle/>
          <a:p>
            <a:r>
              <a:rPr lang="en-US" sz="2000" b="1" dirty="0"/>
              <a:t>Anatomy of the liver: An outline with three levels of complexity – </a:t>
            </a:r>
            <a:r>
              <a:rPr lang="en-US" sz="2000" b="1" i="1" dirty="0"/>
              <a:t>A further step towards tailored territorial liver resections</a:t>
            </a:r>
          </a:p>
          <a:p>
            <a:endParaRPr lang="en-US" sz="2000" b="1" dirty="0"/>
          </a:p>
          <a:p>
            <a:endParaRPr lang="en-US" sz="1600" dirty="0"/>
          </a:p>
        </p:txBody>
      </p:sp>
      <p:sp>
        <p:nvSpPr>
          <p:cNvPr id="5" name="TextBox 4">
            <a:extLst>
              <a:ext uri="{FF2B5EF4-FFF2-40B4-BE49-F238E27FC236}">
                <a16:creationId xmlns:a16="http://schemas.microsoft.com/office/drawing/2014/main" id="{84262AFB-EBD4-4D4D-8CB8-2F4AA0D08B1C}"/>
              </a:ext>
            </a:extLst>
          </p:cNvPr>
          <p:cNvSpPr txBox="1"/>
          <p:nvPr/>
        </p:nvSpPr>
        <p:spPr>
          <a:xfrm>
            <a:off x="5099705" y="1177199"/>
            <a:ext cx="6863695" cy="369332"/>
          </a:xfrm>
          <a:prstGeom prst="rect">
            <a:avLst/>
          </a:prstGeom>
          <a:noFill/>
        </p:spPr>
        <p:txBody>
          <a:bodyPr wrap="square" rtlCol="0">
            <a:spAutoFit/>
          </a:bodyPr>
          <a:lstStyle/>
          <a:p>
            <a:r>
              <a:rPr lang="en-US" b="1" dirty="0">
                <a:solidFill>
                  <a:srgbClr val="00B050"/>
                </a:solidFill>
              </a:rPr>
              <a:t>Clinical application (internal organ): liver surgical resection</a:t>
            </a:r>
          </a:p>
        </p:txBody>
      </p:sp>
      <p:pic>
        <p:nvPicPr>
          <p:cNvPr id="9" name="Content Placeholder 5">
            <a:extLst>
              <a:ext uri="{FF2B5EF4-FFF2-40B4-BE49-F238E27FC236}">
                <a16:creationId xmlns:a16="http://schemas.microsoft.com/office/drawing/2014/main" id="{174361D8-D8EB-41A5-967F-3490BDC0103C}"/>
              </a:ext>
            </a:extLst>
          </p:cNvPr>
          <p:cNvPicPr>
            <a:picLocks noChangeAspect="1"/>
          </p:cNvPicPr>
          <p:nvPr/>
        </p:nvPicPr>
        <p:blipFill rotWithShape="1">
          <a:blip r:embed="rId2">
            <a:extLst>
              <a:ext uri="{28A0092B-C50C-407E-A947-70E740481C1C}">
                <a14:useLocalDpi xmlns:a14="http://schemas.microsoft.com/office/drawing/2010/main" val="0"/>
              </a:ext>
            </a:extLst>
          </a:blip>
          <a:srcRect l="8018" t="1" r="7257" b="49981"/>
          <a:stretch/>
        </p:blipFill>
        <p:spPr>
          <a:xfrm>
            <a:off x="5099705" y="2670364"/>
            <a:ext cx="3135214" cy="2242835"/>
          </a:xfrm>
          <a:prstGeom prst="rect">
            <a:avLst/>
          </a:prstGeom>
        </p:spPr>
      </p:pic>
      <p:sp>
        <p:nvSpPr>
          <p:cNvPr id="13" name="Rectangle 12">
            <a:extLst>
              <a:ext uri="{FF2B5EF4-FFF2-40B4-BE49-F238E27FC236}">
                <a16:creationId xmlns:a16="http://schemas.microsoft.com/office/drawing/2014/main" id="{82E9CF84-3724-4F4E-AA75-D9A83DB17CDD}"/>
              </a:ext>
            </a:extLst>
          </p:cNvPr>
          <p:cNvSpPr/>
          <p:nvPr/>
        </p:nvSpPr>
        <p:spPr>
          <a:xfrm>
            <a:off x="5334000" y="5002582"/>
            <a:ext cx="6400800" cy="400110"/>
          </a:xfrm>
          <a:prstGeom prst="rect">
            <a:avLst/>
          </a:prstGeom>
        </p:spPr>
        <p:txBody>
          <a:bodyPr wrap="square">
            <a:spAutoFit/>
          </a:bodyPr>
          <a:lstStyle/>
          <a:p>
            <a:r>
              <a:rPr lang="en-US" sz="1000" dirty="0" err="1"/>
              <a:t>Majno</a:t>
            </a:r>
            <a:r>
              <a:rPr lang="en-US" sz="1000" dirty="0"/>
              <a:t> et al, Journal of Hepatology 2014 vol. 60 j 654–662. </a:t>
            </a:r>
            <a:r>
              <a:rPr lang="en-US" sz="1000" dirty="0">
                <a:latin typeface="AdvGulliv-B"/>
              </a:rPr>
              <a:t>Illustrations of the 3rd level of complexity: different representations of vascular territories are resolved in the 1-2-20 concept. </a:t>
            </a:r>
            <a:endParaRPr lang="en-US" sz="1000" dirty="0"/>
          </a:p>
        </p:txBody>
      </p:sp>
      <p:grpSp>
        <p:nvGrpSpPr>
          <p:cNvPr id="14" name="Group 13">
            <a:extLst>
              <a:ext uri="{FF2B5EF4-FFF2-40B4-BE49-F238E27FC236}">
                <a16:creationId xmlns:a16="http://schemas.microsoft.com/office/drawing/2014/main" id="{C6E037C0-F262-41A5-AB89-F198B088772A}"/>
              </a:ext>
            </a:extLst>
          </p:cNvPr>
          <p:cNvGrpSpPr/>
          <p:nvPr/>
        </p:nvGrpSpPr>
        <p:grpSpPr>
          <a:xfrm>
            <a:off x="381000" y="1371600"/>
            <a:ext cx="3962400" cy="4416005"/>
            <a:chOff x="6006874" y="803870"/>
            <a:chExt cx="4410222" cy="5584668"/>
          </a:xfrm>
        </p:grpSpPr>
        <p:grpSp>
          <p:nvGrpSpPr>
            <p:cNvPr id="15" name="Group 14">
              <a:extLst>
                <a:ext uri="{FF2B5EF4-FFF2-40B4-BE49-F238E27FC236}">
                  <a16:creationId xmlns:a16="http://schemas.microsoft.com/office/drawing/2014/main" id="{AA473BAF-0B29-4B3A-BDCB-A61D6FCBE8A1}"/>
                </a:ext>
              </a:extLst>
            </p:cNvPr>
            <p:cNvGrpSpPr/>
            <p:nvPr/>
          </p:nvGrpSpPr>
          <p:grpSpPr>
            <a:xfrm>
              <a:off x="6006874" y="803870"/>
              <a:ext cx="4410222" cy="5584668"/>
              <a:chOff x="4138106" y="-365404"/>
              <a:chExt cx="3881224" cy="5382939"/>
            </a:xfrm>
          </p:grpSpPr>
          <p:pic>
            <p:nvPicPr>
              <p:cNvPr id="17" name="Picture 4" descr="An external file that holds a picture, illustration, etc.&#10;Object name is dmso-4-327f1.jpg">
                <a:extLst>
                  <a:ext uri="{FF2B5EF4-FFF2-40B4-BE49-F238E27FC236}">
                    <a16:creationId xmlns:a16="http://schemas.microsoft.com/office/drawing/2014/main" id="{645BA108-5346-4213-93CA-CBD09F3656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1718" y="631020"/>
                <a:ext cx="2411693" cy="185076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n external file that holds a picture, illustration, etc.&#10;Object name is dmso-4-327f8.jpg">
                <a:extLst>
                  <a:ext uri="{FF2B5EF4-FFF2-40B4-BE49-F238E27FC236}">
                    <a16:creationId xmlns:a16="http://schemas.microsoft.com/office/drawing/2014/main" id="{77626940-EA37-4916-81FF-C8F9CF28D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718" y="2439724"/>
                <a:ext cx="2411693" cy="1981199"/>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3">
                <a:extLst>
                  <a:ext uri="{FF2B5EF4-FFF2-40B4-BE49-F238E27FC236}">
                    <a16:creationId xmlns:a16="http://schemas.microsoft.com/office/drawing/2014/main" id="{7666858D-FEBC-4160-98F5-79560345FCEC}"/>
                  </a:ext>
                </a:extLst>
              </p:cNvPr>
              <p:cNvSpPr txBox="1">
                <a:spLocks/>
              </p:cNvSpPr>
              <p:nvPr/>
            </p:nvSpPr>
            <p:spPr>
              <a:xfrm>
                <a:off x="4138106" y="-365404"/>
                <a:ext cx="3881224" cy="81557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b="1" dirty="0">
                    <a:solidFill>
                      <a:srgbClr val="00B050"/>
                    </a:solidFill>
                  </a:rPr>
                  <a:t>Clinical application: Limbs</a:t>
                </a:r>
              </a:p>
              <a:p>
                <a:r>
                  <a:rPr lang="en-US" sz="1200" b="1" dirty="0"/>
                  <a:t>Targeted Revascularization in Diabetic Critical Limb Ischemia (CLI)</a:t>
                </a:r>
              </a:p>
            </p:txBody>
          </p:sp>
          <p:sp>
            <p:nvSpPr>
              <p:cNvPr id="20" name="Rectangle 19">
                <a:extLst>
                  <a:ext uri="{FF2B5EF4-FFF2-40B4-BE49-F238E27FC236}">
                    <a16:creationId xmlns:a16="http://schemas.microsoft.com/office/drawing/2014/main" id="{6B21C025-F3D0-42A1-BA4A-2597DD0C04A8}"/>
                  </a:ext>
                </a:extLst>
              </p:cNvPr>
              <p:cNvSpPr/>
              <p:nvPr/>
            </p:nvSpPr>
            <p:spPr>
              <a:xfrm>
                <a:off x="4876801" y="4420925"/>
                <a:ext cx="2987022" cy="596610"/>
              </a:xfrm>
              <a:prstGeom prst="rect">
                <a:avLst/>
              </a:prstGeom>
            </p:spPr>
            <p:txBody>
              <a:bodyPr wrap="square">
                <a:spAutoFit/>
              </a:bodyPr>
              <a:lstStyle/>
              <a:p>
                <a:pPr algn="ctr"/>
                <a:r>
                  <a:rPr lang="en-US" sz="700" dirty="0"/>
                  <a:t>https://www.ncbi.nlm.nih.gov/pmc/articles/PMC3180522/</a:t>
                </a:r>
              </a:p>
            </p:txBody>
          </p:sp>
        </p:grpSp>
        <p:sp>
          <p:nvSpPr>
            <p:cNvPr id="16" name="Rectangle 15">
              <a:extLst>
                <a:ext uri="{FF2B5EF4-FFF2-40B4-BE49-F238E27FC236}">
                  <a16:creationId xmlns:a16="http://schemas.microsoft.com/office/drawing/2014/main" id="{ECA75BEE-58C6-4300-A446-FC9BC4811A3A}"/>
                </a:ext>
              </a:extLst>
            </p:cNvPr>
            <p:cNvSpPr/>
            <p:nvPr/>
          </p:nvSpPr>
          <p:spPr>
            <a:xfrm>
              <a:off x="7187926" y="5935310"/>
              <a:ext cx="2438400" cy="355064"/>
            </a:xfrm>
            <a:prstGeom prst="rect">
              <a:avLst/>
            </a:prstGeom>
          </p:spPr>
          <p:txBody>
            <a:bodyPr wrap="square">
              <a:spAutoFit/>
            </a:bodyPr>
            <a:lstStyle/>
            <a:p>
              <a:r>
                <a:rPr lang="en-US" sz="700" dirty="0">
                  <a:latin typeface="arial" panose="020B0604020202020204" pitchFamily="34" charset="0"/>
                  <a:hlinkClick r:id="rId5">
                    <a:extLst>
                      <a:ext uri="{A12FA001-AC4F-418D-AE19-62706E023703}">
                        <ahyp:hlinkClr xmlns:ahyp="http://schemas.microsoft.com/office/drawing/2018/hyperlinkcolor" val="tx"/>
                      </a:ext>
                    </a:extLst>
                  </a:hlinkClick>
                </a:rPr>
                <a:t>Alexandrescu</a:t>
              </a:r>
              <a:r>
                <a:rPr lang="en-US" sz="700" dirty="0">
                  <a:latin typeface="arial" panose="020B0604020202020204" pitchFamily="34" charset="0"/>
                </a:rPr>
                <a:t> and</a:t>
              </a:r>
              <a:r>
                <a:rPr lang="en-US" sz="700" dirty="0">
                  <a:latin typeface="arial" panose="020B0604020202020204" pitchFamily="34" charset="0"/>
                  <a:hlinkClick r:id="rId6">
                    <a:extLst>
                      <a:ext uri="{A12FA001-AC4F-418D-AE19-62706E023703}">
                        <ahyp:hlinkClr xmlns:ahyp="http://schemas.microsoft.com/office/drawing/2018/hyperlinkcolor" val="tx"/>
                      </a:ext>
                    </a:extLst>
                  </a:hlinkClick>
                </a:rPr>
                <a:t> Hubermont</a:t>
              </a:r>
              <a:endParaRPr lang="en-US" sz="700" dirty="0"/>
            </a:p>
          </p:txBody>
        </p:sp>
      </p:grpSp>
    </p:spTree>
    <p:extLst>
      <p:ext uri="{BB962C8B-B14F-4D97-AF65-F5344CB8AC3E}">
        <p14:creationId xmlns:p14="http://schemas.microsoft.com/office/powerpoint/2010/main" val="1730970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6DDC-D92D-4F03-BFCB-0887F795F1AB}"/>
              </a:ext>
            </a:extLst>
          </p:cNvPr>
          <p:cNvSpPr>
            <a:spLocks noGrp="1"/>
          </p:cNvSpPr>
          <p:nvPr>
            <p:ph type="title"/>
          </p:nvPr>
        </p:nvSpPr>
        <p:spPr>
          <a:xfrm>
            <a:off x="668866" y="360716"/>
            <a:ext cx="11059583" cy="687585"/>
          </a:xfrm>
        </p:spPr>
        <p:txBody>
          <a:bodyPr/>
          <a:lstStyle/>
          <a:p>
            <a:pPr algn="ctr"/>
            <a:r>
              <a:rPr lang="en-US" altLang="en-US" sz="2800" b="1" dirty="0">
                <a:effectLst>
                  <a:outerShdw blurRad="38100" dist="38100" dir="2700000" algn="tl">
                    <a:srgbClr val="000000">
                      <a:alpha val="43137"/>
                    </a:srgbClr>
                  </a:outerShdw>
                </a:effectLst>
              </a:rPr>
              <a:t>Vasculature of the Kidney</a:t>
            </a:r>
            <a:br>
              <a:rPr lang="en-US" altLang="en-US" sz="2800" b="1" dirty="0">
                <a:effectLst>
                  <a:outerShdw blurRad="38100" dist="38100" dir="2700000" algn="tl">
                    <a:srgbClr val="000000">
                      <a:alpha val="43137"/>
                    </a:srgbClr>
                  </a:outerShdw>
                </a:effectLst>
              </a:rPr>
            </a:br>
            <a:r>
              <a:rPr lang="en-US" altLang="en-US" sz="2800" b="1" dirty="0">
                <a:effectLst>
                  <a:outerShdw blurRad="38100" dist="38100" dir="2700000" algn="tl">
                    <a:srgbClr val="000000">
                      <a:alpha val="43137"/>
                    </a:srgbClr>
                  </a:outerShdw>
                </a:effectLst>
              </a:rPr>
              <a:t>Going across Scales: Macro&lt;&gt;Meso&lt;&gt;Micro</a:t>
            </a:r>
            <a:br>
              <a:rPr lang="en-US" altLang="en-US" sz="2800" b="1" dirty="0">
                <a:effectLst>
                  <a:outerShdw blurRad="38100" dist="38100" dir="2700000" algn="tl">
                    <a:srgbClr val="000000">
                      <a:alpha val="43137"/>
                    </a:srgbClr>
                  </a:outerShdw>
                </a:effectLst>
              </a:rPr>
            </a:br>
            <a:endParaRPr lang="en-US" sz="2800" dirty="0"/>
          </a:p>
        </p:txBody>
      </p:sp>
      <p:sp>
        <p:nvSpPr>
          <p:cNvPr id="3" name="Slide Number Placeholder 2">
            <a:extLst>
              <a:ext uri="{FF2B5EF4-FFF2-40B4-BE49-F238E27FC236}">
                <a16:creationId xmlns:a16="http://schemas.microsoft.com/office/drawing/2014/main" id="{55956A66-2841-467A-AA40-624F501657DA}"/>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28</a:t>
            </a:fld>
            <a:endParaRPr lang="en-US" dirty="0">
              <a:solidFill>
                <a:prstClr val="black"/>
              </a:solidFill>
            </a:endParaRPr>
          </a:p>
        </p:txBody>
      </p:sp>
      <p:pic>
        <p:nvPicPr>
          <p:cNvPr id="2050" name="Picture 2" descr="image">
            <a:extLst>
              <a:ext uri="{FF2B5EF4-FFF2-40B4-BE49-F238E27FC236}">
                <a16:creationId xmlns:a16="http://schemas.microsoft.com/office/drawing/2014/main" id="{EE46A8E9-0A51-493A-9A02-B6DAE0435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06" y="1247031"/>
            <a:ext cx="3609975"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A7B35A4-DCB0-47FE-B2A0-E7B0D23EC5C9}"/>
              </a:ext>
            </a:extLst>
          </p:cNvPr>
          <p:cNvSpPr/>
          <p:nvPr/>
        </p:nvSpPr>
        <p:spPr>
          <a:xfrm>
            <a:off x="152400" y="5979051"/>
            <a:ext cx="4572000" cy="523220"/>
          </a:xfrm>
          <a:prstGeom prst="rect">
            <a:avLst/>
          </a:prstGeom>
        </p:spPr>
        <p:txBody>
          <a:bodyPr>
            <a:spAutoFit/>
          </a:bodyPr>
          <a:lstStyle/>
          <a:p>
            <a:r>
              <a:rPr lang="en-US" sz="1400" dirty="0">
                <a:hlinkClick r:id="rId3"/>
              </a:rPr>
              <a:t>https://onlinelibrary.wiley.com/doi/full/10.1111/bju.13788</a:t>
            </a:r>
            <a:endParaRPr lang="en-US" sz="1400" dirty="0"/>
          </a:p>
          <a:p>
            <a:r>
              <a:rPr lang="en-US" sz="1400" dirty="0"/>
              <a:t>Macchi et al 2017 Urological Oncology</a:t>
            </a:r>
          </a:p>
        </p:txBody>
      </p:sp>
      <p:grpSp>
        <p:nvGrpSpPr>
          <p:cNvPr id="6" name="Group 5">
            <a:extLst>
              <a:ext uri="{FF2B5EF4-FFF2-40B4-BE49-F238E27FC236}">
                <a16:creationId xmlns:a16="http://schemas.microsoft.com/office/drawing/2014/main" id="{81596457-8694-4B05-903F-F13C847D7DA4}"/>
              </a:ext>
            </a:extLst>
          </p:cNvPr>
          <p:cNvGrpSpPr/>
          <p:nvPr/>
        </p:nvGrpSpPr>
        <p:grpSpPr>
          <a:xfrm>
            <a:off x="4328847" y="1352058"/>
            <a:ext cx="6960039" cy="5143167"/>
            <a:chOff x="482600" y="1235373"/>
            <a:chExt cx="10572424" cy="6344821"/>
          </a:xfrm>
        </p:grpSpPr>
        <p:sp>
          <p:nvSpPr>
            <p:cNvPr id="7" name="TextBox 6">
              <a:extLst>
                <a:ext uri="{FF2B5EF4-FFF2-40B4-BE49-F238E27FC236}">
                  <a16:creationId xmlns:a16="http://schemas.microsoft.com/office/drawing/2014/main" id="{D100DBF4-BCC1-446E-A15B-EFA4A92CC9F1}"/>
                </a:ext>
              </a:extLst>
            </p:cNvPr>
            <p:cNvSpPr txBox="1"/>
            <p:nvPr/>
          </p:nvSpPr>
          <p:spPr>
            <a:xfrm>
              <a:off x="482600" y="1235373"/>
              <a:ext cx="3556001" cy="379686"/>
            </a:xfrm>
            <a:prstGeom prst="rect">
              <a:avLst/>
            </a:prstGeom>
            <a:noFill/>
          </p:spPr>
          <p:txBody>
            <a:bodyPr wrap="square" rtlCol="0">
              <a:spAutoFit/>
            </a:bodyPr>
            <a:lstStyle/>
            <a:p>
              <a:r>
                <a:rPr lang="en-US" sz="1400" dirty="0"/>
                <a:t>From 20 μm micro-CT data</a:t>
              </a:r>
            </a:p>
          </p:txBody>
        </p:sp>
        <p:grpSp>
          <p:nvGrpSpPr>
            <p:cNvPr id="8" name="Group 7">
              <a:extLst>
                <a:ext uri="{FF2B5EF4-FFF2-40B4-BE49-F238E27FC236}">
                  <a16:creationId xmlns:a16="http://schemas.microsoft.com/office/drawing/2014/main" id="{B7B19C44-5FA8-4C92-A02B-8D40B5FDE2D8}"/>
                </a:ext>
              </a:extLst>
            </p:cNvPr>
            <p:cNvGrpSpPr/>
            <p:nvPr/>
          </p:nvGrpSpPr>
          <p:grpSpPr>
            <a:xfrm>
              <a:off x="483385" y="1618280"/>
              <a:ext cx="10571639" cy="5961914"/>
              <a:chOff x="533401" y="1866089"/>
              <a:chExt cx="10571639" cy="5961914"/>
            </a:xfrm>
          </p:grpSpPr>
          <p:pic>
            <p:nvPicPr>
              <p:cNvPr id="9" name="Picture 2" descr="Fig. 5.">
                <a:extLst>
                  <a:ext uri="{FF2B5EF4-FFF2-40B4-BE49-F238E27FC236}">
                    <a16:creationId xmlns:a16="http://schemas.microsoft.com/office/drawing/2014/main" id="{39D12D9F-CB45-4CEF-A72A-BFAB36CE8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1866089"/>
                <a:ext cx="2700695" cy="393687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04231EA-0E8C-4793-85A3-014B90D8B439}"/>
                  </a:ext>
                </a:extLst>
              </p:cNvPr>
              <p:cNvSpPr/>
              <p:nvPr/>
            </p:nvSpPr>
            <p:spPr>
              <a:xfrm>
                <a:off x="3114969" y="6726914"/>
                <a:ext cx="7990071" cy="1101089"/>
              </a:xfrm>
              <a:prstGeom prst="rect">
                <a:avLst/>
              </a:prstGeom>
            </p:spPr>
            <p:txBody>
              <a:bodyPr wrap="square">
                <a:spAutoFit/>
              </a:bodyPr>
              <a:lstStyle/>
              <a:p>
                <a:r>
                  <a:rPr lang="en-US" sz="1400" b="1" dirty="0">
                    <a:solidFill>
                      <a:srgbClr val="1F1F1F"/>
                    </a:solidFill>
                    <a:latin typeface="Muli"/>
                  </a:rPr>
                  <a:t>Structural Morphology Of Renal Vasculature. Nordsletten Et Al, 2006 Am J of Physiology</a:t>
                </a:r>
                <a:endParaRPr lang="en-US" sz="1400" dirty="0"/>
              </a:p>
              <a:p>
                <a:r>
                  <a:rPr lang="en-US" sz="1000" dirty="0"/>
                  <a:t>http://www.physiology.org/doi/full/10.1152/ajpheart.00814.2005</a:t>
                </a:r>
                <a:endParaRPr lang="en-US" sz="1000" b="1" dirty="0">
                  <a:solidFill>
                    <a:srgbClr val="1F1F1F"/>
                  </a:solidFill>
                  <a:latin typeface="Muli"/>
                </a:endParaRPr>
              </a:p>
              <a:p>
                <a:endParaRPr lang="en-US" sz="1400" b="1" dirty="0">
                  <a:solidFill>
                    <a:srgbClr val="1F1F1F"/>
                  </a:solidFill>
                  <a:latin typeface="Muli"/>
                </a:endParaRPr>
              </a:p>
            </p:txBody>
          </p:sp>
        </p:grpSp>
      </p:grpSp>
      <p:grpSp>
        <p:nvGrpSpPr>
          <p:cNvPr id="11" name="Group 10">
            <a:extLst>
              <a:ext uri="{FF2B5EF4-FFF2-40B4-BE49-F238E27FC236}">
                <a16:creationId xmlns:a16="http://schemas.microsoft.com/office/drawing/2014/main" id="{623E2A6F-A3D1-487D-A9DE-90F4DADA4788}"/>
              </a:ext>
            </a:extLst>
          </p:cNvPr>
          <p:cNvGrpSpPr/>
          <p:nvPr/>
        </p:nvGrpSpPr>
        <p:grpSpPr>
          <a:xfrm>
            <a:off x="6324600" y="1571156"/>
            <a:ext cx="2833615" cy="2976734"/>
            <a:chOff x="4590480" y="1243523"/>
            <a:chExt cx="4483900" cy="4333569"/>
          </a:xfrm>
        </p:grpSpPr>
        <p:pic>
          <p:nvPicPr>
            <p:cNvPr id="12" name="Picture 4" descr="Fig. 6.">
              <a:extLst>
                <a:ext uri="{FF2B5EF4-FFF2-40B4-BE49-F238E27FC236}">
                  <a16:creationId xmlns:a16="http://schemas.microsoft.com/office/drawing/2014/main" id="{F922D6D4-F6FC-40EF-9D80-C4BB3C8924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0480" y="1798432"/>
              <a:ext cx="4125912" cy="37786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478ED95-1625-4779-95B8-733D6291C837}"/>
                </a:ext>
              </a:extLst>
            </p:cNvPr>
            <p:cNvSpPr/>
            <p:nvPr/>
          </p:nvSpPr>
          <p:spPr>
            <a:xfrm>
              <a:off x="5334001" y="1243523"/>
              <a:ext cx="3740379" cy="482474"/>
            </a:xfrm>
            <a:prstGeom prst="rect">
              <a:avLst/>
            </a:prstGeom>
          </p:spPr>
          <p:txBody>
            <a:bodyPr wrap="none">
              <a:spAutoFit/>
            </a:bodyPr>
            <a:lstStyle/>
            <a:p>
              <a:r>
                <a:rPr lang="nn-NO" sz="1600" dirty="0">
                  <a:solidFill>
                    <a:srgbClr val="1F1F1F"/>
                  </a:solidFill>
                  <a:latin typeface="Muli"/>
                </a:rPr>
                <a:t>From 4 μm micro-CT data</a:t>
              </a:r>
              <a:endParaRPr lang="en-US" sz="1600" dirty="0"/>
            </a:p>
          </p:txBody>
        </p:sp>
      </p:grpSp>
      <p:grpSp>
        <p:nvGrpSpPr>
          <p:cNvPr id="14" name="Group 13">
            <a:extLst>
              <a:ext uri="{FF2B5EF4-FFF2-40B4-BE49-F238E27FC236}">
                <a16:creationId xmlns:a16="http://schemas.microsoft.com/office/drawing/2014/main" id="{473B2648-7624-4C30-B048-63124B3FB501}"/>
              </a:ext>
            </a:extLst>
          </p:cNvPr>
          <p:cNvGrpSpPr/>
          <p:nvPr/>
        </p:nvGrpSpPr>
        <p:grpSpPr>
          <a:xfrm rot="10800000">
            <a:off x="9357702" y="1498050"/>
            <a:ext cx="2359983" cy="3573059"/>
            <a:chOff x="2209801" y="1143000"/>
            <a:chExt cx="3664575" cy="5011384"/>
          </a:xfrm>
        </p:grpSpPr>
        <p:pic>
          <p:nvPicPr>
            <p:cNvPr id="15" name="Picture 4" descr="Fig. 7.">
              <a:extLst>
                <a:ext uri="{FF2B5EF4-FFF2-40B4-BE49-F238E27FC236}">
                  <a16:creationId xmlns:a16="http://schemas.microsoft.com/office/drawing/2014/main" id="{11B8074F-04BB-4C9E-8600-88DE0E617C7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9801" y="1143000"/>
              <a:ext cx="3664575" cy="501138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D9970AC-C923-4267-80A7-2B7D4A5EAE0C}"/>
                </a:ext>
              </a:extLst>
            </p:cNvPr>
            <p:cNvSpPr/>
            <p:nvPr/>
          </p:nvSpPr>
          <p:spPr>
            <a:xfrm rot="10800000">
              <a:off x="2298700" y="5377477"/>
              <a:ext cx="2668573" cy="646332"/>
            </a:xfrm>
            <a:prstGeom prst="rect">
              <a:avLst/>
            </a:prstGeom>
          </p:spPr>
          <p:txBody>
            <a:bodyPr wrap="square">
              <a:spAutoFit/>
            </a:bodyPr>
            <a:lstStyle/>
            <a:p>
              <a:r>
                <a:rPr lang="en-US" b="1" dirty="0">
                  <a:solidFill>
                    <a:schemeClr val="bg1"/>
                  </a:solidFill>
                  <a:latin typeface="Muli"/>
                </a:rPr>
                <a:t>Color is an indicator of the vessel order</a:t>
              </a:r>
              <a:endParaRPr lang="en-US" b="1" dirty="0">
                <a:solidFill>
                  <a:schemeClr val="bg1"/>
                </a:solidFill>
              </a:endParaRPr>
            </a:p>
          </p:txBody>
        </p:sp>
      </p:grpSp>
      <p:pic>
        <p:nvPicPr>
          <p:cNvPr id="17" name="Picture 2" descr="Fig. 3.">
            <a:extLst>
              <a:ext uri="{FF2B5EF4-FFF2-40B4-BE49-F238E27FC236}">
                <a16:creationId xmlns:a16="http://schemas.microsoft.com/office/drawing/2014/main" id="{818C2283-3704-4F2C-BB70-CDA0B5884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60644" y="4281878"/>
            <a:ext cx="1269019" cy="11700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21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CD9907-C5B8-401C-9D35-5A9BD3E115BA}"/>
              </a:ext>
            </a:extLst>
          </p:cNvPr>
          <p:cNvPicPr>
            <a:picLocks noGrp="1" noChangeAspect="1"/>
          </p:cNvPicPr>
          <p:nvPr>
            <p:ph idx="1"/>
          </p:nvPr>
        </p:nvPicPr>
        <p:blipFill>
          <a:blip r:embed="rId2"/>
          <a:stretch>
            <a:fillRect/>
          </a:stretch>
        </p:blipFill>
        <p:spPr>
          <a:xfrm>
            <a:off x="652014" y="1228932"/>
            <a:ext cx="2468700" cy="2140620"/>
          </a:xfrm>
          <a:prstGeom prst="rect">
            <a:avLst/>
          </a:prstGeom>
        </p:spPr>
      </p:pic>
      <p:sp>
        <p:nvSpPr>
          <p:cNvPr id="4" name="Title 3">
            <a:extLst>
              <a:ext uri="{FF2B5EF4-FFF2-40B4-BE49-F238E27FC236}">
                <a16:creationId xmlns:a16="http://schemas.microsoft.com/office/drawing/2014/main" id="{6A4C97B2-0F53-4A65-90A7-7494951FB03C}"/>
              </a:ext>
            </a:extLst>
          </p:cNvPr>
          <p:cNvSpPr>
            <a:spLocks noGrp="1"/>
          </p:cNvSpPr>
          <p:nvPr>
            <p:ph type="title"/>
          </p:nvPr>
        </p:nvSpPr>
        <p:spPr>
          <a:xfrm>
            <a:off x="486580" y="209562"/>
            <a:ext cx="11059583" cy="685800"/>
          </a:xfrm>
        </p:spPr>
        <p:txBody>
          <a:bodyPr/>
          <a:lstStyle/>
          <a:p>
            <a:r>
              <a:rPr lang="en-US" dirty="0"/>
              <a:t>Tissue Vascular Relationships Mammalian Kidney Meso&lt;&gt;Micro Scale</a:t>
            </a:r>
          </a:p>
        </p:txBody>
      </p:sp>
      <p:sp>
        <p:nvSpPr>
          <p:cNvPr id="6" name="Rectangle 5">
            <a:extLst>
              <a:ext uri="{FF2B5EF4-FFF2-40B4-BE49-F238E27FC236}">
                <a16:creationId xmlns:a16="http://schemas.microsoft.com/office/drawing/2014/main" id="{168FF26A-8614-479D-B1EB-A9701AD52653}"/>
              </a:ext>
            </a:extLst>
          </p:cNvPr>
          <p:cNvSpPr/>
          <p:nvPr/>
        </p:nvSpPr>
        <p:spPr>
          <a:xfrm>
            <a:off x="486580" y="3417317"/>
            <a:ext cx="3402528" cy="338554"/>
          </a:xfrm>
          <a:prstGeom prst="rect">
            <a:avLst/>
          </a:prstGeom>
        </p:spPr>
        <p:txBody>
          <a:bodyPr wrap="square">
            <a:spAutoFit/>
          </a:bodyPr>
          <a:lstStyle/>
          <a:p>
            <a:r>
              <a:rPr lang="en-US" sz="800" dirty="0">
                <a:solidFill>
                  <a:srgbClr val="666666"/>
                </a:solidFill>
                <a:latin typeface="Raleway"/>
              </a:rPr>
              <a:t>Bankir https://www.theisn.org/news/item/1464-vascular-tubular-relationships-in-the-mammalian-kidney</a:t>
            </a:r>
            <a:endParaRPr lang="en-US" sz="800" dirty="0"/>
          </a:p>
        </p:txBody>
      </p:sp>
      <p:pic>
        <p:nvPicPr>
          <p:cNvPr id="13314" name="Picture 2" descr="Renal corpuscle-en.svg">
            <a:extLst>
              <a:ext uri="{FF2B5EF4-FFF2-40B4-BE49-F238E27FC236}">
                <a16:creationId xmlns:a16="http://schemas.microsoft.com/office/drawing/2014/main" id="{E614FF00-02B0-44A4-B326-47F23E174C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595" y="3791881"/>
            <a:ext cx="3528772" cy="2402138"/>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98C186-A2F2-437D-ADD6-32EB75819221}"/>
              </a:ext>
            </a:extLst>
          </p:cNvPr>
          <p:cNvSpPr/>
          <p:nvPr/>
        </p:nvSpPr>
        <p:spPr>
          <a:xfrm>
            <a:off x="345764" y="6292038"/>
            <a:ext cx="3810000" cy="200055"/>
          </a:xfrm>
          <a:prstGeom prst="rect">
            <a:avLst/>
          </a:prstGeom>
        </p:spPr>
        <p:txBody>
          <a:bodyPr wrap="square">
            <a:spAutoFit/>
          </a:bodyPr>
          <a:lstStyle/>
          <a:p>
            <a:r>
              <a:rPr lang="en-US" sz="700" dirty="0"/>
              <a:t>https://en.wikipedia.org/wiki/Glomerulus_(kidney)#/media/File:Renal_corpuscle-en.svg</a:t>
            </a:r>
          </a:p>
        </p:txBody>
      </p:sp>
      <p:sp>
        <p:nvSpPr>
          <p:cNvPr id="7" name="Rectangle 6">
            <a:extLst>
              <a:ext uri="{FF2B5EF4-FFF2-40B4-BE49-F238E27FC236}">
                <a16:creationId xmlns:a16="http://schemas.microsoft.com/office/drawing/2014/main" id="{A8670471-03CE-450A-8732-61D89C0AF88C}"/>
              </a:ext>
            </a:extLst>
          </p:cNvPr>
          <p:cNvSpPr/>
          <p:nvPr/>
        </p:nvSpPr>
        <p:spPr>
          <a:xfrm>
            <a:off x="2022164" y="1492815"/>
            <a:ext cx="228600" cy="228600"/>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4468EE84-E79A-4574-9574-F14974867121}"/>
              </a:ext>
            </a:extLst>
          </p:cNvPr>
          <p:cNvSpPr txBox="1"/>
          <p:nvPr/>
        </p:nvSpPr>
        <p:spPr>
          <a:xfrm>
            <a:off x="1501841" y="2901144"/>
            <a:ext cx="748923" cy="369332"/>
          </a:xfrm>
          <a:prstGeom prst="rect">
            <a:avLst/>
          </a:prstGeom>
          <a:noFill/>
        </p:spPr>
        <p:txBody>
          <a:bodyPr wrap="none" rtlCol="0">
            <a:spAutoFit/>
          </a:bodyPr>
          <a:lstStyle/>
          <a:p>
            <a:r>
              <a:rPr lang="en-US" dirty="0"/>
              <a:t>Meso</a:t>
            </a:r>
          </a:p>
        </p:txBody>
      </p:sp>
      <p:cxnSp>
        <p:nvCxnSpPr>
          <p:cNvPr id="34" name="Straight Connector 33">
            <a:extLst>
              <a:ext uri="{FF2B5EF4-FFF2-40B4-BE49-F238E27FC236}">
                <a16:creationId xmlns:a16="http://schemas.microsoft.com/office/drawing/2014/main" id="{2C0A427E-5DB8-4867-8217-9534DD99A76D}"/>
              </a:ext>
            </a:extLst>
          </p:cNvPr>
          <p:cNvCxnSpPr>
            <a:cxnSpLocks/>
          </p:cNvCxnSpPr>
          <p:nvPr/>
        </p:nvCxnSpPr>
        <p:spPr>
          <a:xfrm flipH="1" flipV="1">
            <a:off x="2244746" y="1759320"/>
            <a:ext cx="1526311" cy="2032562"/>
          </a:xfrm>
          <a:prstGeom prst="line">
            <a:avLst/>
          </a:prstGeom>
          <a:ln w="19050">
            <a:solidFill>
              <a:srgbClr val="00B05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E7D63AF-4C36-4B67-B773-1DE0FDAAC0EE}"/>
              </a:ext>
            </a:extLst>
          </p:cNvPr>
          <p:cNvSpPr txBox="1"/>
          <p:nvPr/>
        </p:nvSpPr>
        <p:spPr>
          <a:xfrm>
            <a:off x="701018" y="3670810"/>
            <a:ext cx="748923" cy="369332"/>
          </a:xfrm>
          <a:prstGeom prst="rect">
            <a:avLst/>
          </a:prstGeom>
          <a:solidFill>
            <a:schemeClr val="bg1"/>
          </a:solidFill>
          <a:ln>
            <a:solidFill>
              <a:schemeClr val="tx1"/>
            </a:solidFill>
          </a:ln>
        </p:spPr>
        <p:txBody>
          <a:bodyPr wrap="none" rtlCol="0">
            <a:spAutoFit/>
          </a:bodyPr>
          <a:lstStyle/>
          <a:p>
            <a:r>
              <a:rPr lang="en-US" dirty="0"/>
              <a:t>Micro</a:t>
            </a:r>
          </a:p>
        </p:txBody>
      </p:sp>
      <p:cxnSp>
        <p:nvCxnSpPr>
          <p:cNvPr id="37" name="Straight Connector 36">
            <a:extLst>
              <a:ext uri="{FF2B5EF4-FFF2-40B4-BE49-F238E27FC236}">
                <a16:creationId xmlns:a16="http://schemas.microsoft.com/office/drawing/2014/main" id="{BAA7E326-5123-4184-94C9-C2C918DDC94A}"/>
              </a:ext>
            </a:extLst>
          </p:cNvPr>
          <p:cNvCxnSpPr>
            <a:cxnSpLocks/>
          </p:cNvCxnSpPr>
          <p:nvPr/>
        </p:nvCxnSpPr>
        <p:spPr>
          <a:xfrm flipV="1">
            <a:off x="216358" y="1753271"/>
            <a:ext cx="1797495" cy="2002601"/>
          </a:xfrm>
          <a:prstGeom prst="line">
            <a:avLst/>
          </a:prstGeom>
          <a:ln w="19050">
            <a:solidFill>
              <a:srgbClr val="00B050"/>
            </a:solidFill>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E125BB34-6A5E-42E3-A812-88694277528E}"/>
              </a:ext>
            </a:extLst>
          </p:cNvPr>
          <p:cNvSpPr>
            <a:spLocks noGrp="1"/>
          </p:cNvSpPr>
          <p:nvPr>
            <p:ph type="sldNum" sz="quarter" idx="4294967295"/>
          </p:nvPr>
        </p:nvSpPr>
        <p:spPr>
          <a:xfrm>
            <a:off x="9221694" y="6455806"/>
            <a:ext cx="1697451" cy="256485"/>
          </a:xfrm>
        </p:spPr>
        <p:txBody>
          <a:bodyPr/>
          <a:lstStyle/>
          <a:p>
            <a:pPr>
              <a:defRPr/>
            </a:pPr>
            <a:fld id="{49C0EE74-1F2C-4D2D-91EC-B282DFC749DA}" type="slidenum">
              <a:rPr lang="en-US" smtClean="0">
                <a:solidFill>
                  <a:prstClr val="black"/>
                </a:solidFill>
              </a:rPr>
              <a:pPr>
                <a:defRPr/>
              </a:pPr>
              <a:t>29</a:t>
            </a:fld>
            <a:endParaRPr lang="en-US" dirty="0">
              <a:solidFill>
                <a:prstClr val="black"/>
              </a:solidFill>
            </a:endParaRPr>
          </a:p>
        </p:txBody>
      </p:sp>
      <p:sp>
        <p:nvSpPr>
          <p:cNvPr id="36" name="Rectangle 35">
            <a:extLst>
              <a:ext uri="{FF2B5EF4-FFF2-40B4-BE49-F238E27FC236}">
                <a16:creationId xmlns:a16="http://schemas.microsoft.com/office/drawing/2014/main" id="{3D2D3242-6754-4906-845F-B479857E3A3B}"/>
              </a:ext>
            </a:extLst>
          </p:cNvPr>
          <p:cNvSpPr/>
          <p:nvPr/>
        </p:nvSpPr>
        <p:spPr>
          <a:xfrm>
            <a:off x="4921790" y="2385239"/>
            <a:ext cx="1984839" cy="369332"/>
          </a:xfrm>
          <a:prstGeom prst="rect">
            <a:avLst/>
          </a:prstGeom>
          <a:solidFill>
            <a:srgbClr val="92D050"/>
          </a:solidFill>
          <a:ln w="28575">
            <a:solidFill>
              <a:srgbClr val="33CC33"/>
            </a:solidFill>
          </a:ln>
        </p:spPr>
        <p:txBody>
          <a:bodyPr wrap="none">
            <a:spAutoFit/>
          </a:bodyPr>
          <a:lstStyle/>
          <a:p>
            <a:pPr algn="ctr"/>
            <a:r>
              <a:rPr lang="en-US" altLang="en-US" b="1" dirty="0">
                <a:latin typeface="Arial" pitchFamily="34" charset="0"/>
              </a:rPr>
              <a:t>(NOTE: 100 </a:t>
            </a:r>
            <a:r>
              <a:rPr lang="en-US" b="1" dirty="0">
                <a:latin typeface="Symbol" panose="05050102010706020507" pitchFamily="18" charset="2"/>
              </a:rPr>
              <a:t>m</a:t>
            </a:r>
            <a:r>
              <a:rPr lang="en-US" b="1" dirty="0"/>
              <a:t>m!)</a:t>
            </a:r>
            <a:endParaRPr lang="en-US" altLang="en-US" b="1" dirty="0">
              <a:latin typeface="Arial" pitchFamily="34" charset="0"/>
            </a:endParaRPr>
          </a:p>
        </p:txBody>
      </p:sp>
      <p:grpSp>
        <p:nvGrpSpPr>
          <p:cNvPr id="39" name="Group 38">
            <a:extLst>
              <a:ext uri="{FF2B5EF4-FFF2-40B4-BE49-F238E27FC236}">
                <a16:creationId xmlns:a16="http://schemas.microsoft.com/office/drawing/2014/main" id="{F492916C-068B-427F-A577-4DECEC599133}"/>
              </a:ext>
            </a:extLst>
          </p:cNvPr>
          <p:cNvGrpSpPr/>
          <p:nvPr/>
        </p:nvGrpSpPr>
        <p:grpSpPr>
          <a:xfrm>
            <a:off x="2841789" y="1451585"/>
            <a:ext cx="12734443" cy="4757062"/>
            <a:chOff x="2841789" y="1451585"/>
            <a:chExt cx="12734443" cy="4757062"/>
          </a:xfrm>
        </p:grpSpPr>
        <p:sp>
          <p:nvSpPr>
            <p:cNvPr id="10" name="Rectangle 9">
              <a:extLst>
                <a:ext uri="{FF2B5EF4-FFF2-40B4-BE49-F238E27FC236}">
                  <a16:creationId xmlns:a16="http://schemas.microsoft.com/office/drawing/2014/main" id="{EBE17F77-A73F-410D-86B2-D3D9136D0894}"/>
                </a:ext>
              </a:extLst>
            </p:cNvPr>
            <p:cNvSpPr/>
            <p:nvPr/>
          </p:nvSpPr>
          <p:spPr>
            <a:xfrm>
              <a:off x="2841789" y="5562316"/>
              <a:ext cx="6096000" cy="646331"/>
            </a:xfrm>
            <a:prstGeom prst="rect">
              <a:avLst/>
            </a:prstGeom>
          </p:spPr>
          <p:txBody>
            <a:bodyPr>
              <a:spAutoFit/>
            </a:bodyPr>
            <a:lstStyle/>
            <a:p>
              <a:pPr algn="ctr"/>
              <a:r>
                <a:rPr lang="en-US" altLang="en-US" dirty="0">
                  <a:latin typeface="Arial" pitchFamily="34" charset="0"/>
                </a:rPr>
                <a:t>Close-up </a:t>
              </a:r>
            </a:p>
            <a:p>
              <a:pPr algn="ctr"/>
              <a:r>
                <a:rPr lang="en-US" altLang="en-US" dirty="0">
                  <a:latin typeface="Arial" pitchFamily="34" charset="0"/>
                </a:rPr>
                <a:t>Kidney Corpuscule (glomerulus)</a:t>
              </a:r>
            </a:p>
          </p:txBody>
        </p:sp>
        <p:grpSp>
          <p:nvGrpSpPr>
            <p:cNvPr id="33" name="Group 32">
              <a:extLst>
                <a:ext uri="{FF2B5EF4-FFF2-40B4-BE49-F238E27FC236}">
                  <a16:creationId xmlns:a16="http://schemas.microsoft.com/office/drawing/2014/main" id="{7C140682-607D-4EDF-8508-96BA7FC1654B}"/>
                </a:ext>
              </a:extLst>
            </p:cNvPr>
            <p:cNvGrpSpPr/>
            <p:nvPr/>
          </p:nvGrpSpPr>
          <p:grpSpPr>
            <a:xfrm>
              <a:off x="3987185" y="1451585"/>
              <a:ext cx="11589047" cy="4379926"/>
              <a:chOff x="3987185" y="1451585"/>
              <a:chExt cx="11589047" cy="4379926"/>
            </a:xfrm>
          </p:grpSpPr>
          <p:grpSp>
            <p:nvGrpSpPr>
              <p:cNvPr id="26" name="Group 25">
                <a:extLst>
                  <a:ext uri="{FF2B5EF4-FFF2-40B4-BE49-F238E27FC236}">
                    <a16:creationId xmlns:a16="http://schemas.microsoft.com/office/drawing/2014/main" id="{A6A6BC8F-E828-48F9-9E58-A29C52582BFC}"/>
                  </a:ext>
                </a:extLst>
              </p:cNvPr>
              <p:cNvGrpSpPr/>
              <p:nvPr/>
            </p:nvGrpSpPr>
            <p:grpSpPr>
              <a:xfrm>
                <a:off x="4239728" y="1451585"/>
                <a:ext cx="11336504" cy="4379926"/>
                <a:chOff x="402872" y="1767687"/>
                <a:chExt cx="11336504" cy="4379926"/>
              </a:xfrm>
            </p:grpSpPr>
            <p:sp>
              <p:nvSpPr>
                <p:cNvPr id="11" name="Rectangle 10">
                  <a:extLst>
                    <a:ext uri="{FF2B5EF4-FFF2-40B4-BE49-F238E27FC236}">
                      <a16:creationId xmlns:a16="http://schemas.microsoft.com/office/drawing/2014/main" id="{1FD8F3D5-77CC-45FC-BDF6-9691B3E6E322}"/>
                    </a:ext>
                  </a:extLst>
                </p:cNvPr>
                <p:cNvSpPr/>
                <p:nvPr/>
              </p:nvSpPr>
              <p:spPr>
                <a:xfrm>
                  <a:off x="402872" y="1767687"/>
                  <a:ext cx="11336504" cy="615553"/>
                </a:xfrm>
                <a:prstGeom prst="rect">
                  <a:avLst/>
                </a:prstGeom>
              </p:spPr>
              <p:txBody>
                <a:bodyPr wrap="square">
                  <a:spAutoFit/>
                </a:bodyPr>
                <a:lstStyle/>
                <a:p>
                  <a:r>
                    <a:rPr lang="en-US" b="1" dirty="0"/>
                    <a:t>Kidney Histology: Endothelial cells (EC) staining (PECAM-1 Staining)</a:t>
                  </a:r>
                </a:p>
                <a:p>
                  <a:r>
                    <a:rPr lang="en-US" sz="1600" b="1" i="1" dirty="0"/>
                    <a:t>Protein Atlas </a:t>
                  </a:r>
                  <a:r>
                    <a:rPr lang="en-US" sz="1050" dirty="0"/>
                    <a:t>https://www.proteinatlas.org/ENSG00000261371-PECAM1/tissue/kidney#img</a:t>
                  </a:r>
                  <a:endParaRPr lang="en-US" dirty="0"/>
                </a:p>
              </p:txBody>
            </p:sp>
            <p:pic>
              <p:nvPicPr>
                <p:cNvPr id="13" name="Picture 12">
                  <a:extLst>
                    <a:ext uri="{FF2B5EF4-FFF2-40B4-BE49-F238E27FC236}">
                      <a16:creationId xmlns:a16="http://schemas.microsoft.com/office/drawing/2014/main" id="{8785B00A-2829-4263-A6E3-0764032F4227}"/>
                    </a:ext>
                  </a:extLst>
                </p:cNvPr>
                <p:cNvPicPr>
                  <a:picLocks noChangeAspect="1"/>
                </p:cNvPicPr>
                <p:nvPr/>
              </p:nvPicPr>
              <p:blipFill>
                <a:blip r:embed="rId4"/>
                <a:stretch>
                  <a:fillRect/>
                </a:stretch>
              </p:blipFill>
              <p:spPr>
                <a:xfrm>
                  <a:off x="4016137" y="2573347"/>
                  <a:ext cx="4081241" cy="3574266"/>
                </a:xfrm>
                <a:prstGeom prst="rect">
                  <a:avLst/>
                </a:prstGeom>
                <a:ln>
                  <a:solidFill>
                    <a:schemeClr val="tx1"/>
                  </a:solidFill>
                </a:ln>
              </p:spPr>
            </p:pic>
            <p:grpSp>
              <p:nvGrpSpPr>
                <p:cNvPr id="16" name="Group 15">
                  <a:extLst>
                    <a:ext uri="{FF2B5EF4-FFF2-40B4-BE49-F238E27FC236}">
                      <a16:creationId xmlns:a16="http://schemas.microsoft.com/office/drawing/2014/main" id="{F1210696-A732-4E07-A4FD-FAF76436B1D1}"/>
                    </a:ext>
                  </a:extLst>
                </p:cNvPr>
                <p:cNvGrpSpPr/>
                <p:nvPr/>
              </p:nvGrpSpPr>
              <p:grpSpPr>
                <a:xfrm>
                  <a:off x="5631846" y="3968056"/>
                  <a:ext cx="452133" cy="147807"/>
                  <a:chOff x="2468228" y="1841065"/>
                  <a:chExt cx="608784" cy="200055"/>
                </a:xfrm>
              </p:grpSpPr>
              <p:cxnSp>
                <p:nvCxnSpPr>
                  <p:cNvPr id="18" name="Straight Connector 17">
                    <a:extLst>
                      <a:ext uri="{FF2B5EF4-FFF2-40B4-BE49-F238E27FC236}">
                        <a16:creationId xmlns:a16="http://schemas.microsoft.com/office/drawing/2014/main" id="{A4BF3575-8A3E-4553-9F6A-82D1B7B3C214}"/>
                      </a:ext>
                    </a:extLst>
                  </p:cNvPr>
                  <p:cNvCxnSpPr>
                    <a:cxnSpLocks/>
                  </p:cNvCxnSpPr>
                  <p:nvPr/>
                </p:nvCxnSpPr>
                <p:spPr>
                  <a:xfrm>
                    <a:off x="2747828" y="1892778"/>
                    <a:ext cx="3291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660A598-3A7A-434D-8EB8-38A8E867FDCD}"/>
                      </a:ext>
                    </a:extLst>
                  </p:cNvPr>
                  <p:cNvSpPr txBox="1"/>
                  <p:nvPr/>
                </p:nvSpPr>
                <p:spPr>
                  <a:xfrm>
                    <a:off x="2468228" y="1841065"/>
                    <a:ext cx="490840" cy="200055"/>
                  </a:xfrm>
                  <a:prstGeom prst="rect">
                    <a:avLst/>
                  </a:prstGeom>
                  <a:noFill/>
                </p:spPr>
                <p:txBody>
                  <a:bodyPr wrap="none" rtlCol="0">
                    <a:spAutoFit/>
                  </a:bodyPr>
                  <a:lstStyle/>
                  <a:p>
                    <a:r>
                      <a:rPr lang="en-US" sz="700" b="1" dirty="0"/>
                      <a:t>100 </a:t>
                    </a:r>
                    <a:r>
                      <a:rPr lang="en-US" sz="700" b="1" dirty="0">
                        <a:latin typeface="Symbol" panose="05050102010706020507" pitchFamily="18" charset="2"/>
                      </a:rPr>
                      <a:t>m</a:t>
                    </a:r>
                    <a:r>
                      <a:rPr lang="en-US" sz="700" b="1" dirty="0"/>
                      <a:t>m</a:t>
                    </a:r>
                  </a:p>
                </p:txBody>
              </p:sp>
            </p:grpSp>
          </p:grpSp>
          <p:grpSp>
            <p:nvGrpSpPr>
              <p:cNvPr id="30" name="Group 29">
                <a:extLst>
                  <a:ext uri="{FF2B5EF4-FFF2-40B4-BE49-F238E27FC236}">
                    <a16:creationId xmlns:a16="http://schemas.microsoft.com/office/drawing/2014/main" id="{412A00B6-CD49-4280-8A89-94A62D67AA4E}"/>
                  </a:ext>
                </a:extLst>
              </p:cNvPr>
              <p:cNvGrpSpPr/>
              <p:nvPr/>
            </p:nvGrpSpPr>
            <p:grpSpPr>
              <a:xfrm>
                <a:off x="3987185" y="3058230"/>
                <a:ext cx="3757083" cy="2766147"/>
                <a:chOff x="5746263" y="1561350"/>
                <a:chExt cx="1105647" cy="850799"/>
              </a:xfrm>
            </p:grpSpPr>
            <p:pic>
              <p:nvPicPr>
                <p:cNvPr id="31" name="Picture 30">
                  <a:extLst>
                    <a:ext uri="{FF2B5EF4-FFF2-40B4-BE49-F238E27FC236}">
                      <a16:creationId xmlns:a16="http://schemas.microsoft.com/office/drawing/2014/main" id="{2E8B0189-0D47-49D1-A51B-96B6B408E02D}"/>
                    </a:ext>
                  </a:extLst>
                </p:cNvPr>
                <p:cNvPicPr>
                  <a:picLocks noChangeAspect="1"/>
                </p:cNvPicPr>
                <p:nvPr/>
              </p:nvPicPr>
              <p:blipFill>
                <a:blip r:embed="rId5"/>
                <a:stretch>
                  <a:fillRect/>
                </a:stretch>
              </p:blipFill>
              <p:spPr>
                <a:xfrm>
                  <a:off x="5746263" y="1561350"/>
                  <a:ext cx="1105647" cy="850799"/>
                </a:xfrm>
                <a:prstGeom prst="rect">
                  <a:avLst/>
                </a:prstGeom>
                <a:ln w="28575">
                  <a:solidFill>
                    <a:schemeClr val="tx1"/>
                  </a:solidFill>
                </a:ln>
              </p:spPr>
            </p:pic>
            <p:cxnSp>
              <p:nvCxnSpPr>
                <p:cNvPr id="32" name="Straight Connector 31">
                  <a:extLst>
                    <a:ext uri="{FF2B5EF4-FFF2-40B4-BE49-F238E27FC236}">
                      <a16:creationId xmlns:a16="http://schemas.microsoft.com/office/drawing/2014/main" id="{018A1096-9B88-483A-83CC-4FAF283227A6}"/>
                    </a:ext>
                  </a:extLst>
                </p:cNvPr>
                <p:cNvCxnSpPr>
                  <a:cxnSpLocks/>
                </p:cNvCxnSpPr>
                <p:nvPr/>
              </p:nvCxnSpPr>
              <p:spPr>
                <a:xfrm>
                  <a:off x="5766816" y="2333063"/>
                  <a:ext cx="329184" cy="0"/>
                </a:xfrm>
                <a:prstGeom prst="line">
                  <a:avLst/>
                </a:prstGeom>
                <a:ln w="28575">
                  <a:solidFill>
                    <a:srgbClr val="33CC33"/>
                  </a:solidFill>
                </a:ln>
              </p:spPr>
              <p:style>
                <a:lnRef idx="2">
                  <a:schemeClr val="accent1"/>
                </a:lnRef>
                <a:fillRef idx="0">
                  <a:schemeClr val="accent1"/>
                </a:fillRef>
                <a:effectRef idx="1">
                  <a:schemeClr val="accent1"/>
                </a:effectRef>
                <a:fontRef idx="minor">
                  <a:schemeClr val="tx1"/>
                </a:fontRef>
              </p:style>
            </p:cxnSp>
          </p:grpSp>
          <p:sp>
            <p:nvSpPr>
              <p:cNvPr id="14" name="Rectangle 13">
                <a:extLst>
                  <a:ext uri="{FF2B5EF4-FFF2-40B4-BE49-F238E27FC236}">
                    <a16:creationId xmlns:a16="http://schemas.microsoft.com/office/drawing/2014/main" id="{D4B03B77-4E08-40AB-A5BF-805AA89A24B7}"/>
                  </a:ext>
                </a:extLst>
              </p:cNvPr>
              <p:cNvSpPr/>
              <p:nvPr/>
            </p:nvSpPr>
            <p:spPr>
              <a:xfrm>
                <a:off x="9650971" y="2561989"/>
                <a:ext cx="838898" cy="628597"/>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EFAB91B4-B2E3-4395-8661-54A0AA8068AB}"/>
                  </a:ext>
                </a:extLst>
              </p:cNvPr>
              <p:cNvCxnSpPr>
                <a:cxnSpLocks/>
              </p:cNvCxnSpPr>
              <p:nvPr/>
            </p:nvCxnSpPr>
            <p:spPr>
              <a:xfrm flipV="1">
                <a:off x="7744268" y="2561990"/>
                <a:ext cx="1906703" cy="494230"/>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554912A-8E5C-4B12-A51E-A917C8147207}"/>
                  </a:ext>
                </a:extLst>
              </p:cNvPr>
              <p:cNvCxnSpPr>
                <a:cxnSpLocks/>
              </p:cNvCxnSpPr>
              <p:nvPr/>
            </p:nvCxnSpPr>
            <p:spPr>
              <a:xfrm flipV="1">
                <a:off x="7771980" y="3153134"/>
                <a:ext cx="1878991" cy="2668723"/>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5" name="TextBox 24">
              <a:extLst>
                <a:ext uri="{FF2B5EF4-FFF2-40B4-BE49-F238E27FC236}">
                  <a16:creationId xmlns:a16="http://schemas.microsoft.com/office/drawing/2014/main" id="{CB8716AC-E000-43CE-8932-4AE7EB342E40}"/>
                </a:ext>
              </a:extLst>
            </p:cNvPr>
            <p:cNvSpPr txBox="1"/>
            <p:nvPr/>
          </p:nvSpPr>
          <p:spPr>
            <a:xfrm>
              <a:off x="6734110" y="3183980"/>
              <a:ext cx="875561" cy="276999"/>
            </a:xfrm>
            <a:prstGeom prst="rect">
              <a:avLst/>
            </a:prstGeom>
            <a:noFill/>
          </p:spPr>
          <p:txBody>
            <a:bodyPr wrap="none" rtlCol="0">
              <a:spAutoFit/>
            </a:bodyPr>
            <a:lstStyle/>
            <a:p>
              <a:r>
                <a:rPr lang="en-US" sz="1200" b="1" dirty="0"/>
                <a:t>PECAM-1</a:t>
              </a:r>
              <a:endParaRPr lang="en-US" sz="1050" b="1" dirty="0"/>
            </a:p>
          </p:txBody>
        </p:sp>
        <p:sp>
          <p:nvSpPr>
            <p:cNvPr id="9" name="Rectangle 8">
              <a:extLst>
                <a:ext uri="{FF2B5EF4-FFF2-40B4-BE49-F238E27FC236}">
                  <a16:creationId xmlns:a16="http://schemas.microsoft.com/office/drawing/2014/main" id="{464D0645-039D-4925-9411-0C5EE03B872E}"/>
                </a:ext>
              </a:extLst>
            </p:cNvPr>
            <p:cNvSpPr/>
            <p:nvPr/>
          </p:nvSpPr>
          <p:spPr>
            <a:xfrm>
              <a:off x="4239435" y="4979168"/>
              <a:ext cx="971741" cy="369332"/>
            </a:xfrm>
            <a:prstGeom prst="rect">
              <a:avLst/>
            </a:prstGeom>
          </p:spPr>
          <p:txBody>
            <a:bodyPr wrap="none">
              <a:spAutoFit/>
            </a:bodyPr>
            <a:lstStyle/>
            <a:p>
              <a:r>
                <a:rPr lang="en-US" altLang="en-US" b="1" dirty="0">
                  <a:solidFill>
                    <a:srgbClr val="33CC33"/>
                  </a:solidFill>
                  <a:latin typeface="Arial" pitchFamily="34" charset="0"/>
                </a:rPr>
                <a:t>100 </a:t>
              </a:r>
              <a:r>
                <a:rPr lang="en-US" b="1" dirty="0">
                  <a:solidFill>
                    <a:srgbClr val="33CC33"/>
                  </a:solidFill>
                  <a:latin typeface="Symbol" panose="05050102010706020507" pitchFamily="18" charset="2"/>
                </a:rPr>
                <a:t>m</a:t>
              </a:r>
              <a:r>
                <a:rPr lang="en-US" b="1" dirty="0">
                  <a:solidFill>
                    <a:srgbClr val="33CC33"/>
                  </a:solidFill>
                </a:rPr>
                <a:t>m</a:t>
              </a:r>
              <a:endParaRPr lang="en-US" dirty="0"/>
            </a:p>
          </p:txBody>
        </p:sp>
      </p:grpSp>
      <p:sp>
        <p:nvSpPr>
          <p:cNvPr id="38" name="Arrow: Right 37">
            <a:extLst>
              <a:ext uri="{FF2B5EF4-FFF2-40B4-BE49-F238E27FC236}">
                <a16:creationId xmlns:a16="http://schemas.microsoft.com/office/drawing/2014/main" id="{17273919-A901-47A6-8E9C-A7ECF3921535}"/>
              </a:ext>
            </a:extLst>
          </p:cNvPr>
          <p:cNvSpPr/>
          <p:nvPr/>
        </p:nvSpPr>
        <p:spPr>
          <a:xfrm>
            <a:off x="3026344" y="3440741"/>
            <a:ext cx="1369291" cy="10031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974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2F8D6A-E08C-4031-B70E-A3724F9440C7}"/>
              </a:ext>
            </a:extLst>
          </p:cNvPr>
          <p:cNvSpPr>
            <a:spLocks noGrp="1"/>
          </p:cNvSpPr>
          <p:nvPr>
            <p:ph idx="1"/>
          </p:nvPr>
        </p:nvSpPr>
        <p:spPr>
          <a:xfrm>
            <a:off x="552000" y="1129057"/>
            <a:ext cx="11259000" cy="4599885"/>
          </a:xfrm>
        </p:spPr>
        <p:txBody>
          <a:bodyPr>
            <a:normAutofit/>
          </a:bodyPr>
          <a:lstStyle/>
          <a:p>
            <a:r>
              <a:rPr lang="en-US" dirty="0"/>
              <a:t>Summary of previously identified desirable CCF characteristics (NIH-CZI CCF meeting, Dec 2017)</a:t>
            </a:r>
          </a:p>
          <a:p>
            <a:r>
              <a:rPr lang="en-US" dirty="0"/>
              <a:t>Proposing the vascular system as CCF for the entire body map </a:t>
            </a:r>
          </a:p>
          <a:p>
            <a:pPr lvl="1"/>
            <a:r>
              <a:rPr lang="en-US" dirty="0"/>
              <a:t>How could vasculature support these “desirable” CCF characteristics?</a:t>
            </a:r>
          </a:p>
          <a:p>
            <a:pPr lvl="1"/>
            <a:r>
              <a:rPr lang="en-US" dirty="0"/>
              <a:t>Focus on Kidney:</a:t>
            </a:r>
          </a:p>
          <a:p>
            <a:pPr lvl="2"/>
            <a:r>
              <a:rPr lang="en-US" dirty="0"/>
              <a:t>Potential to incorporate and test utility of vasculature for kidney mapping</a:t>
            </a:r>
          </a:p>
          <a:p>
            <a:pPr lvl="1"/>
            <a:r>
              <a:rPr lang="en-US" dirty="0"/>
              <a:t>Other organs? </a:t>
            </a:r>
          </a:p>
        </p:txBody>
      </p:sp>
      <p:sp>
        <p:nvSpPr>
          <p:cNvPr id="3" name="Slide Number Placeholder 2">
            <a:extLst>
              <a:ext uri="{FF2B5EF4-FFF2-40B4-BE49-F238E27FC236}">
                <a16:creationId xmlns:a16="http://schemas.microsoft.com/office/drawing/2014/main" id="{CC81654D-EDA4-4E21-9557-B77C91BCE617}"/>
              </a:ext>
            </a:extLst>
          </p:cNvPr>
          <p:cNvSpPr>
            <a:spLocks noGrp="1"/>
          </p:cNvSpPr>
          <p:nvPr>
            <p:ph type="sldNum" sz="quarter" idx="4294967295"/>
          </p:nvPr>
        </p:nvSpPr>
        <p:spPr>
          <a:xfrm>
            <a:off x="708572" y="6501157"/>
            <a:ext cx="1697451" cy="256485"/>
          </a:xfrm>
        </p:spPr>
        <p:txBody>
          <a:bodyPr/>
          <a:lstStyle/>
          <a:p>
            <a:pPr>
              <a:defRPr/>
            </a:pPr>
            <a:fld id="{49C0EE74-1F2C-4D2D-91EC-B282DFC749DA}" type="slidenum">
              <a:rPr lang="en-US" smtClean="0">
                <a:solidFill>
                  <a:prstClr val="black"/>
                </a:solidFill>
              </a:rPr>
              <a:pPr>
                <a:defRPr/>
              </a:pPr>
              <a:t>3</a:t>
            </a:fld>
            <a:endParaRPr lang="en-US" dirty="0">
              <a:solidFill>
                <a:prstClr val="black"/>
              </a:solidFill>
            </a:endParaRPr>
          </a:p>
        </p:txBody>
      </p:sp>
      <p:sp>
        <p:nvSpPr>
          <p:cNvPr id="4" name="Title 3">
            <a:extLst>
              <a:ext uri="{FF2B5EF4-FFF2-40B4-BE49-F238E27FC236}">
                <a16:creationId xmlns:a16="http://schemas.microsoft.com/office/drawing/2014/main" id="{FB9D4CE5-E1C8-4E95-82C9-E3761D3B81C7}"/>
              </a:ext>
            </a:extLst>
          </p:cNvPr>
          <p:cNvSpPr>
            <a:spLocks noGrp="1"/>
          </p:cNvSpPr>
          <p:nvPr>
            <p:ph type="title"/>
          </p:nvPr>
        </p:nvSpPr>
        <p:spPr/>
        <p:txBody>
          <a:bodyPr/>
          <a:lstStyle/>
          <a:p>
            <a:r>
              <a:rPr lang="en-US" dirty="0"/>
              <a:t>Content</a:t>
            </a:r>
          </a:p>
        </p:txBody>
      </p:sp>
      <p:sp>
        <p:nvSpPr>
          <p:cNvPr id="5" name="Rectangle 4">
            <a:extLst>
              <a:ext uri="{FF2B5EF4-FFF2-40B4-BE49-F238E27FC236}">
                <a16:creationId xmlns:a16="http://schemas.microsoft.com/office/drawing/2014/main" id="{229328EB-E82D-48DD-B31B-B2EE2502466D}"/>
              </a:ext>
            </a:extLst>
          </p:cNvPr>
          <p:cNvSpPr/>
          <p:nvPr/>
        </p:nvSpPr>
        <p:spPr>
          <a:xfrm rot="21042976">
            <a:off x="3007609" y="4563747"/>
            <a:ext cx="5904501" cy="923330"/>
          </a:xfrm>
          <a:prstGeom prst="rect">
            <a:avLst/>
          </a:prstGeom>
          <a:solidFill>
            <a:srgbClr val="0070C0"/>
          </a:solidFill>
        </p:spPr>
        <p:txBody>
          <a:bodyPr wrap="none" lIns="91440" tIns="45720" rIns="91440" bIns="45720">
            <a:spAutoFit/>
          </a:bodyPr>
          <a:lstStyle/>
          <a:p>
            <a:pPr algn="ctr"/>
            <a:r>
              <a:rPr lang="en-US" sz="5400" b="1" cap="none" spc="0" dirty="0">
                <a:ln w="9525">
                  <a:solidFill>
                    <a:schemeClr val="bg1"/>
                  </a:solidFill>
                  <a:prstDash val="solid"/>
                </a:ln>
                <a:solidFill>
                  <a:srgbClr val="FFC000"/>
                </a:solidFill>
                <a:effectLst>
                  <a:outerShdw blurRad="12700" dist="38100" dir="2700000" algn="tl" rotWithShape="0">
                    <a:schemeClr val="accent5">
                      <a:lumMod val="60000"/>
                      <a:lumOff val="40000"/>
                    </a:schemeClr>
                  </a:outerShdw>
                </a:effectLst>
              </a:rPr>
              <a:t>Work in Progress</a:t>
            </a:r>
          </a:p>
        </p:txBody>
      </p:sp>
    </p:spTree>
    <p:extLst>
      <p:ext uri="{BB962C8B-B14F-4D97-AF65-F5344CB8AC3E}">
        <p14:creationId xmlns:p14="http://schemas.microsoft.com/office/powerpoint/2010/main" val="463039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0813BAF5-B9FF-4442-BA8F-3473D257DD24}"/>
              </a:ext>
            </a:extLst>
          </p:cNvPr>
          <p:cNvSpPr txBox="1">
            <a:spLocks noChangeArrowheads="1"/>
          </p:cNvSpPr>
          <p:nvPr/>
        </p:nvSpPr>
        <p:spPr bwMode="auto">
          <a:xfrm>
            <a:off x="5791200" y="5175187"/>
            <a:ext cx="4724400" cy="721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en-US" sz="1200" dirty="0">
                <a:latin typeface="Arial" panose="020B0604020202020204" pitchFamily="34" charset="0"/>
              </a:rPr>
              <a:t>http://clincancerres.aacrjournals.org/content/13/1/161</a:t>
            </a:r>
          </a:p>
        </p:txBody>
      </p:sp>
      <p:pic>
        <p:nvPicPr>
          <p:cNvPr id="3075" name="Picture 3">
            <a:extLst>
              <a:ext uri="{FF2B5EF4-FFF2-40B4-BE49-F238E27FC236}">
                <a16:creationId xmlns:a16="http://schemas.microsoft.com/office/drawing/2014/main" id="{FFE7EB38-5413-4ED2-97F0-B612945ABC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291"/>
          <a:stretch/>
        </p:blipFill>
        <p:spPr bwMode="auto">
          <a:xfrm rot="5400000">
            <a:off x="7696412" y="-295832"/>
            <a:ext cx="2792145" cy="5876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a:extLst>
              <a:ext uri="{FF2B5EF4-FFF2-40B4-BE49-F238E27FC236}">
                <a16:creationId xmlns:a16="http://schemas.microsoft.com/office/drawing/2014/main" id="{94A4BC61-CDE6-4030-B463-8DC326D46F7E}"/>
              </a:ext>
            </a:extLst>
          </p:cNvPr>
          <p:cNvSpPr txBox="1">
            <a:spLocks noChangeArrowheads="1"/>
          </p:cNvSpPr>
          <p:nvPr/>
        </p:nvSpPr>
        <p:spPr bwMode="auto">
          <a:xfrm>
            <a:off x="6326533" y="4191000"/>
            <a:ext cx="5312979" cy="721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400" b="1" dirty="0">
                <a:latin typeface="Arial" panose="020B0604020202020204" pitchFamily="34" charset="0"/>
              </a:rPr>
              <a:t>Pattern of vascularity is a marker for normal or diseased tissue</a:t>
            </a:r>
          </a:p>
          <a:p>
            <a:endParaRPr lang="en-GB" altLang="en-US" sz="1400" b="1" dirty="0">
              <a:latin typeface="Arial" panose="020B0604020202020204" pitchFamily="34" charset="0"/>
            </a:endParaRPr>
          </a:p>
          <a:p>
            <a:r>
              <a:rPr lang="en-GB" altLang="en-US" sz="1200" dirty="0">
                <a:latin typeface="Arial" panose="020B0604020202020204" pitchFamily="34" charset="0"/>
              </a:rPr>
              <a:t>Serial sections of a normal kidney tissue, a low-grade CCRCC, and a high-grade CCRCC stained with CD31 endothelial marker</a:t>
            </a:r>
          </a:p>
          <a:p>
            <a:r>
              <a:rPr lang="en-GB" altLang="en-US" sz="1100" dirty="0">
                <a:latin typeface="Arial" panose="020B0604020202020204" pitchFamily="34" charset="0"/>
              </a:rPr>
              <a:t>Xin </a:t>
            </a:r>
            <a:r>
              <a:rPr lang="en-GB" altLang="en-US" sz="1200" dirty="0">
                <a:latin typeface="Arial" panose="020B0604020202020204" pitchFamily="34" charset="0"/>
              </a:rPr>
              <a:t>Yao</a:t>
            </a:r>
            <a:r>
              <a:rPr lang="en-GB" altLang="en-US" sz="1100" dirty="0">
                <a:latin typeface="Arial" panose="020B0604020202020204" pitchFamily="34" charset="0"/>
              </a:rPr>
              <a:t> et al. Clin Cancer Res 2007;13:161-169</a:t>
            </a:r>
          </a:p>
        </p:txBody>
      </p:sp>
      <p:sp>
        <p:nvSpPr>
          <p:cNvPr id="3" name="TextBox 2">
            <a:extLst>
              <a:ext uri="{FF2B5EF4-FFF2-40B4-BE49-F238E27FC236}">
                <a16:creationId xmlns:a16="http://schemas.microsoft.com/office/drawing/2014/main" id="{45D76F0D-DE3E-4E45-A816-7A8AD3AEAAD0}"/>
              </a:ext>
            </a:extLst>
          </p:cNvPr>
          <p:cNvSpPr txBox="1"/>
          <p:nvPr/>
        </p:nvSpPr>
        <p:spPr>
          <a:xfrm>
            <a:off x="588347" y="148979"/>
            <a:ext cx="10991297" cy="1477328"/>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rPr>
              <a:t>Vascular Patterns As Reference For Tissue Location, Normal Vs. Diseased</a:t>
            </a:r>
          </a:p>
          <a:p>
            <a:pPr algn="ctr"/>
            <a:r>
              <a:rPr lang="en-US" b="1" dirty="0">
                <a:solidFill>
                  <a:schemeClr val="bg1"/>
                </a:solidFill>
                <a:effectLst>
                  <a:outerShdw blurRad="38100" dist="38100" dir="2700000" algn="tl">
                    <a:srgbClr val="000000">
                      <a:alpha val="43137"/>
                    </a:srgbClr>
                  </a:outerShdw>
                </a:effectLst>
              </a:rPr>
              <a:t>Detecting Blood Vessels In Kidney Histological Sections</a:t>
            </a:r>
          </a:p>
          <a:p>
            <a:pPr algn="ctr"/>
            <a:endParaRPr lang="en-US" sz="2400" b="1" dirty="0">
              <a:solidFill>
                <a:schemeClr val="bg1"/>
              </a:solidFill>
              <a:effectLst>
                <a:outerShdw blurRad="38100" dist="38100" dir="2700000" algn="tl">
                  <a:srgbClr val="000000">
                    <a:alpha val="43137"/>
                  </a:srgbClr>
                </a:outerShdw>
              </a:effectLst>
            </a:endParaRPr>
          </a:p>
          <a:p>
            <a:pPr algn="ctr"/>
            <a:endParaRPr lang="en-US" sz="2400" b="1" dirty="0">
              <a:solidFill>
                <a:schemeClr val="bg1"/>
              </a:solidFill>
              <a:effectLst>
                <a:outerShdw blurRad="38100" dist="38100" dir="2700000" algn="tl">
                  <a:srgbClr val="000000">
                    <a:alpha val="43137"/>
                  </a:srgbClr>
                </a:outerShdw>
              </a:effectLst>
            </a:endParaRPr>
          </a:p>
        </p:txBody>
      </p:sp>
      <p:pic>
        <p:nvPicPr>
          <p:cNvPr id="5122" name="Picture 2" descr="https://www.ncbi.nlm.nih.gov/corecgi/tileshop/tileshop.fcgi?p=PMC3&amp;id=211318&amp;s=47&amp;r=1&amp;c=1">
            <a:extLst>
              <a:ext uri="{FF2B5EF4-FFF2-40B4-BE49-F238E27FC236}">
                <a16:creationId xmlns:a16="http://schemas.microsoft.com/office/drawing/2014/main" id="{882DF5C9-8672-44CF-B36E-1BE8A272F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47" y="1255085"/>
            <a:ext cx="5462913" cy="26950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A2B21F6-3E95-40EA-8163-D912406FB01B}"/>
              </a:ext>
            </a:extLst>
          </p:cNvPr>
          <p:cNvSpPr/>
          <p:nvPr/>
        </p:nvSpPr>
        <p:spPr>
          <a:xfrm>
            <a:off x="588347" y="3991870"/>
            <a:ext cx="5590540" cy="2339102"/>
          </a:xfrm>
          <a:prstGeom prst="rect">
            <a:avLst/>
          </a:prstGeom>
        </p:spPr>
        <p:txBody>
          <a:bodyPr wrap="square">
            <a:spAutoFit/>
          </a:bodyPr>
          <a:lstStyle/>
          <a:p>
            <a:r>
              <a:rPr lang="en-US" sz="1400" b="1" dirty="0">
                <a:latin typeface="+mj-lt"/>
              </a:rPr>
              <a:t>Pattern of vascularity is a marker for tissue location</a:t>
            </a:r>
          </a:p>
          <a:p>
            <a:r>
              <a:rPr lang="en-US" sz="1200" dirty="0">
                <a:latin typeface="+mj-lt"/>
              </a:rPr>
              <a:t>Frozen sections of mouse kidney were labeled to accentuate the endothelium (CD31, red) and counterstained to show F-actin (Phalloidin, green microvilli) and nuclei (Hoechst’s dye, blue). </a:t>
            </a:r>
          </a:p>
          <a:p>
            <a:endParaRPr lang="en-US" sz="1200" dirty="0">
              <a:latin typeface="+mj-lt"/>
            </a:endParaRPr>
          </a:p>
          <a:p>
            <a:r>
              <a:rPr lang="en-US" sz="1200" dirty="0">
                <a:latin typeface="+mj-lt"/>
              </a:rPr>
              <a:t>In cortex, the vasculature is located within the glomerulus (G) and surrounding the tubules (PT, proximal tubules). Occasional large arteries (A, like the arcuate or interlobular) are also visible. In the inner medulla, the vasa recta are packed very densely surrounding the collecting ducts and loops of Henle. </a:t>
            </a:r>
          </a:p>
          <a:p>
            <a:r>
              <a:rPr lang="en-US" sz="1200" dirty="0">
                <a:latin typeface="+mj-lt"/>
              </a:rPr>
              <a:t>Size bar = 50 microns.</a:t>
            </a:r>
          </a:p>
          <a:p>
            <a:r>
              <a:rPr lang="en-US" sz="1200" dirty="0">
                <a:latin typeface="+mj-lt"/>
              </a:rPr>
              <a:t>(from: Unwrapping the origins and roles of the renal endothelium, Beer Stolz&amp;Sims-Lucas. Pediatr Nephrol. 2015 Jun; 30(6): 865–872)</a:t>
            </a:r>
          </a:p>
        </p:txBody>
      </p:sp>
    </p:spTree>
    <p:extLst>
      <p:ext uri="{BB962C8B-B14F-4D97-AF65-F5344CB8AC3E}">
        <p14:creationId xmlns:p14="http://schemas.microsoft.com/office/powerpoint/2010/main" val="38437217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FB78-3B67-4204-B645-04125C9960D3}"/>
              </a:ext>
            </a:extLst>
          </p:cNvPr>
          <p:cNvSpPr>
            <a:spLocks noGrp="1"/>
          </p:cNvSpPr>
          <p:nvPr>
            <p:ph type="title"/>
          </p:nvPr>
        </p:nvSpPr>
        <p:spPr>
          <a:xfrm>
            <a:off x="304800" y="245911"/>
            <a:ext cx="11277599" cy="846137"/>
          </a:xfrm>
        </p:spPr>
        <p:txBody>
          <a:bodyPr/>
          <a:lstStyle/>
          <a:p>
            <a:pPr algn="ctr"/>
            <a:r>
              <a:rPr lang="en-US" sz="2400" b="1" dirty="0">
                <a:effectLst>
                  <a:outerShdw blurRad="38100" dist="38100" dir="2700000" algn="tl">
                    <a:srgbClr val="000000">
                      <a:alpha val="43137"/>
                    </a:srgbClr>
                  </a:outerShdw>
                </a:effectLst>
              </a:rPr>
              <a:t>Location, Location, Location</a:t>
            </a:r>
            <a:br>
              <a:rPr lang="en-US" sz="2400" b="1" dirty="0">
                <a:effectLst>
                  <a:outerShdw blurRad="38100" dist="38100" dir="2700000" algn="tl">
                    <a:srgbClr val="000000">
                      <a:alpha val="43137"/>
                    </a:srgbClr>
                  </a:outerShdw>
                </a:effectLst>
              </a:rPr>
            </a:br>
            <a:r>
              <a:rPr lang="en-US" sz="2000" b="1" dirty="0">
                <a:effectLst>
                  <a:outerShdw blurRad="38100" dist="38100" dir="2700000" algn="tl">
                    <a:srgbClr val="000000">
                      <a:alpha val="43137"/>
                    </a:srgbClr>
                  </a:outerShdw>
                </a:effectLst>
              </a:rPr>
              <a:t>Diverse Endothelial Cell Populations Associate With Different Cells of The Kidney</a:t>
            </a:r>
            <a:br>
              <a:rPr lang="en-US" sz="2800" b="1" dirty="0">
                <a:effectLst>
                  <a:outerShdw blurRad="38100" dist="38100" dir="2700000" algn="tl">
                    <a:srgbClr val="000000">
                      <a:alpha val="43137"/>
                    </a:srgbClr>
                  </a:outerShdw>
                </a:effectLst>
              </a:rPr>
            </a:br>
            <a:endParaRPr lang="en-US" sz="2400" b="1"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EBC5E8DD-9E4D-4279-AF6F-D8423709FA6E}"/>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31</a:t>
            </a:fld>
            <a:endParaRPr lang="en-US" dirty="0">
              <a:solidFill>
                <a:prstClr val="black"/>
              </a:solidFill>
            </a:endParaRPr>
          </a:p>
        </p:txBody>
      </p:sp>
      <p:pic>
        <p:nvPicPr>
          <p:cNvPr id="10242" name="Picture 2" descr="Fig. 3">
            <a:extLst>
              <a:ext uri="{FF2B5EF4-FFF2-40B4-BE49-F238E27FC236}">
                <a16:creationId xmlns:a16="http://schemas.microsoft.com/office/drawing/2014/main" id="{36584B4E-C0F8-4C70-89D4-FA6B665D9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399" y="1232725"/>
            <a:ext cx="6655379" cy="4392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4A3B585-D497-4DC6-92C1-8A3BDD66653D}"/>
              </a:ext>
            </a:extLst>
          </p:cNvPr>
          <p:cNvSpPr/>
          <p:nvPr/>
        </p:nvSpPr>
        <p:spPr>
          <a:xfrm>
            <a:off x="1600200" y="5765952"/>
            <a:ext cx="7391400" cy="646331"/>
          </a:xfrm>
          <a:prstGeom prst="rect">
            <a:avLst/>
          </a:prstGeom>
        </p:spPr>
        <p:txBody>
          <a:bodyPr wrap="square">
            <a:spAutoFit/>
          </a:bodyPr>
          <a:lstStyle/>
          <a:p>
            <a:r>
              <a:rPr lang="en-US" sz="1200" dirty="0"/>
              <a:t>Endothelium structure and function in kidney health and disease, </a:t>
            </a:r>
            <a:r>
              <a:rPr lang="en-US" sz="1200" dirty="0">
                <a:hlinkClick r:id="rId4"/>
              </a:rPr>
              <a:t>Jourde-Chiche</a:t>
            </a:r>
            <a:r>
              <a:rPr lang="en-US" sz="1200" dirty="0"/>
              <a:t> et al., </a:t>
            </a:r>
            <a:r>
              <a:rPr lang="en-US" sz="1200" i="1" dirty="0"/>
              <a:t>Nature Reviews Nephrology (</a:t>
            </a:r>
            <a:r>
              <a:rPr lang="en-US" sz="1200" b="1" dirty="0"/>
              <a:t>15)</a:t>
            </a:r>
            <a:r>
              <a:rPr lang="en-US" sz="1200" dirty="0"/>
              <a:t>, 87–108 (2019) </a:t>
            </a:r>
          </a:p>
          <a:p>
            <a:r>
              <a:rPr lang="en-US" sz="1200" dirty="0"/>
              <a:t>https://www.nature.com/articles/s41581-018-0098-z/figures/3</a:t>
            </a:r>
          </a:p>
        </p:txBody>
      </p:sp>
      <p:sp>
        <p:nvSpPr>
          <p:cNvPr id="5" name="TextBox 4">
            <a:extLst>
              <a:ext uri="{FF2B5EF4-FFF2-40B4-BE49-F238E27FC236}">
                <a16:creationId xmlns:a16="http://schemas.microsoft.com/office/drawing/2014/main" id="{0BD7ACFB-F261-4340-AB3A-8CF19AB10D2E}"/>
              </a:ext>
            </a:extLst>
          </p:cNvPr>
          <p:cNvSpPr txBox="1"/>
          <p:nvPr/>
        </p:nvSpPr>
        <p:spPr>
          <a:xfrm>
            <a:off x="8382000" y="1861398"/>
            <a:ext cx="3505200" cy="2677656"/>
          </a:xfrm>
          <a:prstGeom prst="rect">
            <a:avLst/>
          </a:prstGeom>
          <a:solidFill>
            <a:srgbClr val="92D050"/>
          </a:solidFill>
        </p:spPr>
        <p:txBody>
          <a:bodyPr wrap="square" rtlCol="0">
            <a:spAutoFit/>
          </a:bodyPr>
          <a:lstStyle/>
          <a:p>
            <a:r>
              <a:rPr lang="en-US" sz="2400" b="1" dirty="0"/>
              <a:t>Vascular Neighborhoods: </a:t>
            </a:r>
          </a:p>
          <a:p>
            <a:r>
              <a:rPr lang="en-US" sz="2400" b="1" dirty="0"/>
              <a:t>EC types can be used as reference to localize other cell types within the same tissue/organ</a:t>
            </a:r>
          </a:p>
        </p:txBody>
      </p:sp>
    </p:spTree>
    <p:extLst>
      <p:ext uri="{BB962C8B-B14F-4D97-AF65-F5344CB8AC3E}">
        <p14:creationId xmlns:p14="http://schemas.microsoft.com/office/powerpoint/2010/main" val="147302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Fig. 5.">
            <a:extLst>
              <a:ext uri="{FF2B5EF4-FFF2-40B4-BE49-F238E27FC236}">
                <a16:creationId xmlns:a16="http://schemas.microsoft.com/office/drawing/2014/main" id="{61E537F5-F43C-4D33-9DBD-161A8FB5E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806" y="3992599"/>
            <a:ext cx="1259050" cy="22599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895BBD-63F5-46AA-8747-DC0632FD0FF4}"/>
              </a:ext>
            </a:extLst>
          </p:cNvPr>
          <p:cNvSpPr>
            <a:spLocks noGrp="1"/>
          </p:cNvSpPr>
          <p:nvPr>
            <p:ph type="title"/>
          </p:nvPr>
        </p:nvSpPr>
        <p:spPr>
          <a:xfrm>
            <a:off x="184944" y="272719"/>
            <a:ext cx="12340813" cy="687585"/>
          </a:xfrm>
        </p:spPr>
        <p:txBody>
          <a:bodyPr/>
          <a:lstStyle/>
          <a:p>
            <a:r>
              <a:rPr lang="en-US" sz="2400" b="1" dirty="0">
                <a:effectLst>
                  <a:outerShdw blurRad="38100" dist="38100" dir="2700000" algn="tl">
                    <a:srgbClr val="000000">
                      <a:alpha val="43137"/>
                    </a:srgbClr>
                  </a:outerShdw>
                </a:effectLst>
              </a:rPr>
              <a:t>Vasculature as CCF and Road Map for the Body: </a:t>
            </a:r>
            <a:br>
              <a:rPr lang="en-US" sz="2400" b="1" dirty="0">
                <a:effectLst>
                  <a:outerShdw blurRad="38100" dist="38100" dir="2700000" algn="tl">
                    <a:srgbClr val="000000">
                      <a:alpha val="43137"/>
                    </a:srgbClr>
                  </a:outerShdw>
                </a:effectLst>
              </a:rPr>
            </a:br>
            <a:r>
              <a:rPr lang="en-US" sz="2400" b="1" i="1" dirty="0">
                <a:effectLst>
                  <a:outerShdw blurRad="38100" dist="38100" dir="2700000" algn="tl">
                    <a:srgbClr val="000000">
                      <a:alpha val="43137"/>
                    </a:srgbClr>
                  </a:outerShdw>
                </a:effectLst>
              </a:rPr>
              <a:t>What would a potential (road map) address for a SC in the kidney look like?</a:t>
            </a:r>
          </a:p>
        </p:txBody>
      </p:sp>
      <p:sp>
        <p:nvSpPr>
          <p:cNvPr id="3" name="Slide Number Placeholder 2">
            <a:extLst>
              <a:ext uri="{FF2B5EF4-FFF2-40B4-BE49-F238E27FC236}">
                <a16:creationId xmlns:a16="http://schemas.microsoft.com/office/drawing/2014/main" id="{5B3B063A-7A90-4873-B0A7-E468217365A9}"/>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32</a:t>
            </a:fld>
            <a:endParaRPr lang="en-US" dirty="0">
              <a:solidFill>
                <a:prstClr val="black"/>
              </a:solidFill>
            </a:endParaRPr>
          </a:p>
        </p:txBody>
      </p:sp>
      <p:pic>
        <p:nvPicPr>
          <p:cNvPr id="6" name="Picture 2" descr="kidney_bloodsupply.jpg">
            <a:extLst>
              <a:ext uri="{FF2B5EF4-FFF2-40B4-BE49-F238E27FC236}">
                <a16:creationId xmlns:a16="http://schemas.microsoft.com/office/drawing/2014/main" id="{D2827DA7-FCF4-445D-A9CD-6AD7B57C2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088241"/>
            <a:ext cx="3962400" cy="39224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54B8377-A8AC-405B-BAFE-A9A098A4EEF8}"/>
              </a:ext>
            </a:extLst>
          </p:cNvPr>
          <p:cNvGrpSpPr/>
          <p:nvPr/>
        </p:nvGrpSpPr>
        <p:grpSpPr>
          <a:xfrm>
            <a:off x="408250" y="4660482"/>
            <a:ext cx="1623863" cy="1508001"/>
            <a:chOff x="4478918" y="1866160"/>
            <a:chExt cx="1850673" cy="1983319"/>
          </a:xfrm>
        </p:grpSpPr>
        <p:pic>
          <p:nvPicPr>
            <p:cNvPr id="4" name="Picture 2" descr="Fig. 3.">
              <a:extLst>
                <a:ext uri="{FF2B5EF4-FFF2-40B4-BE49-F238E27FC236}">
                  <a16:creationId xmlns:a16="http://schemas.microsoft.com/office/drawing/2014/main" id="{D0B2619B-0D50-4BFD-90FC-7A6EB42405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8918" y="2143159"/>
              <a:ext cx="1850673" cy="1706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AEFA570-E701-4978-AF78-6402B98BEDA7}"/>
                </a:ext>
              </a:extLst>
            </p:cNvPr>
            <p:cNvSpPr/>
            <p:nvPr/>
          </p:nvSpPr>
          <p:spPr>
            <a:xfrm>
              <a:off x="4718009" y="1866160"/>
              <a:ext cx="1372492" cy="276999"/>
            </a:xfrm>
            <a:prstGeom prst="rect">
              <a:avLst/>
            </a:prstGeom>
          </p:spPr>
          <p:txBody>
            <a:bodyPr wrap="none">
              <a:spAutoFit/>
            </a:bodyPr>
            <a:lstStyle/>
            <a:p>
              <a:r>
                <a:rPr lang="en-US" sz="1200" b="1" dirty="0"/>
                <a:t>Strahler number</a:t>
              </a:r>
            </a:p>
          </p:txBody>
        </p:sp>
      </p:grpSp>
      <p:grpSp>
        <p:nvGrpSpPr>
          <p:cNvPr id="16" name="Group 15">
            <a:extLst>
              <a:ext uri="{FF2B5EF4-FFF2-40B4-BE49-F238E27FC236}">
                <a16:creationId xmlns:a16="http://schemas.microsoft.com/office/drawing/2014/main" id="{3C447FDF-A913-41D0-BF10-AF49E4EB03EF}"/>
              </a:ext>
            </a:extLst>
          </p:cNvPr>
          <p:cNvGrpSpPr/>
          <p:nvPr/>
        </p:nvGrpSpPr>
        <p:grpSpPr>
          <a:xfrm>
            <a:off x="3196381" y="3129291"/>
            <a:ext cx="308819" cy="1632522"/>
            <a:chOff x="3196381" y="3129291"/>
            <a:chExt cx="308819" cy="1632522"/>
          </a:xfrm>
        </p:grpSpPr>
        <p:sp>
          <p:nvSpPr>
            <p:cNvPr id="5" name="TextBox 4">
              <a:extLst>
                <a:ext uri="{FF2B5EF4-FFF2-40B4-BE49-F238E27FC236}">
                  <a16:creationId xmlns:a16="http://schemas.microsoft.com/office/drawing/2014/main" id="{E7BD2AA9-4144-4961-99AF-66839B1F1359}"/>
                </a:ext>
              </a:extLst>
            </p:cNvPr>
            <p:cNvSpPr txBox="1"/>
            <p:nvPr/>
          </p:nvSpPr>
          <p:spPr>
            <a:xfrm>
              <a:off x="3196381" y="3129291"/>
              <a:ext cx="308819" cy="307777"/>
            </a:xfrm>
            <a:prstGeom prst="rect">
              <a:avLst/>
            </a:prstGeom>
            <a:noFill/>
          </p:spPr>
          <p:txBody>
            <a:bodyPr wrap="square" rtlCol="0">
              <a:spAutoFit/>
            </a:bodyPr>
            <a:lstStyle/>
            <a:p>
              <a:r>
                <a:rPr lang="en-US" sz="1400" b="1" dirty="0"/>
                <a:t>4</a:t>
              </a:r>
            </a:p>
          </p:txBody>
        </p:sp>
        <p:sp>
          <p:nvSpPr>
            <p:cNvPr id="8" name="TextBox 7">
              <a:extLst>
                <a:ext uri="{FF2B5EF4-FFF2-40B4-BE49-F238E27FC236}">
                  <a16:creationId xmlns:a16="http://schemas.microsoft.com/office/drawing/2014/main" id="{31BB03C3-22A9-459D-AB83-8EE09700F9C1}"/>
                </a:ext>
              </a:extLst>
            </p:cNvPr>
            <p:cNvSpPr txBox="1"/>
            <p:nvPr/>
          </p:nvSpPr>
          <p:spPr>
            <a:xfrm>
              <a:off x="3196381" y="3396867"/>
              <a:ext cx="308819" cy="338554"/>
            </a:xfrm>
            <a:prstGeom prst="rect">
              <a:avLst/>
            </a:prstGeom>
            <a:noFill/>
          </p:spPr>
          <p:txBody>
            <a:bodyPr wrap="square" rtlCol="0">
              <a:spAutoFit/>
            </a:bodyPr>
            <a:lstStyle/>
            <a:p>
              <a:r>
                <a:rPr lang="en-US" sz="1600" b="1" dirty="0"/>
                <a:t>3</a:t>
              </a:r>
            </a:p>
          </p:txBody>
        </p:sp>
        <p:sp>
          <p:nvSpPr>
            <p:cNvPr id="9" name="TextBox 8">
              <a:extLst>
                <a:ext uri="{FF2B5EF4-FFF2-40B4-BE49-F238E27FC236}">
                  <a16:creationId xmlns:a16="http://schemas.microsoft.com/office/drawing/2014/main" id="{1440DFE3-6EF4-42BB-8A86-003A7A634FA0}"/>
                </a:ext>
              </a:extLst>
            </p:cNvPr>
            <p:cNvSpPr txBox="1"/>
            <p:nvPr/>
          </p:nvSpPr>
          <p:spPr>
            <a:xfrm>
              <a:off x="3196381" y="3654045"/>
              <a:ext cx="308819" cy="338554"/>
            </a:xfrm>
            <a:prstGeom prst="rect">
              <a:avLst/>
            </a:prstGeom>
            <a:noFill/>
          </p:spPr>
          <p:txBody>
            <a:bodyPr wrap="square" rtlCol="0">
              <a:spAutoFit/>
            </a:bodyPr>
            <a:lstStyle/>
            <a:p>
              <a:r>
                <a:rPr lang="en-US" sz="1600" b="1" dirty="0"/>
                <a:t>2</a:t>
              </a:r>
            </a:p>
          </p:txBody>
        </p:sp>
        <p:sp>
          <p:nvSpPr>
            <p:cNvPr id="11" name="TextBox 10">
              <a:extLst>
                <a:ext uri="{FF2B5EF4-FFF2-40B4-BE49-F238E27FC236}">
                  <a16:creationId xmlns:a16="http://schemas.microsoft.com/office/drawing/2014/main" id="{7F4A8051-349B-4F48-8091-21660F54438D}"/>
                </a:ext>
              </a:extLst>
            </p:cNvPr>
            <p:cNvSpPr txBox="1"/>
            <p:nvPr/>
          </p:nvSpPr>
          <p:spPr>
            <a:xfrm>
              <a:off x="3196381" y="3855455"/>
              <a:ext cx="308819" cy="338554"/>
            </a:xfrm>
            <a:prstGeom prst="rect">
              <a:avLst/>
            </a:prstGeom>
            <a:noFill/>
          </p:spPr>
          <p:txBody>
            <a:bodyPr wrap="square" rtlCol="0">
              <a:spAutoFit/>
            </a:bodyPr>
            <a:lstStyle/>
            <a:p>
              <a:r>
                <a:rPr lang="en-US" sz="1600" b="1" dirty="0"/>
                <a:t>1</a:t>
              </a:r>
            </a:p>
          </p:txBody>
        </p:sp>
        <p:sp>
          <p:nvSpPr>
            <p:cNvPr id="12" name="TextBox 11">
              <a:extLst>
                <a:ext uri="{FF2B5EF4-FFF2-40B4-BE49-F238E27FC236}">
                  <a16:creationId xmlns:a16="http://schemas.microsoft.com/office/drawing/2014/main" id="{7280E492-39FB-4438-AF06-CD98C3BF0D6F}"/>
                </a:ext>
              </a:extLst>
            </p:cNvPr>
            <p:cNvSpPr txBox="1"/>
            <p:nvPr/>
          </p:nvSpPr>
          <p:spPr>
            <a:xfrm>
              <a:off x="3202324" y="4084705"/>
              <a:ext cx="296933" cy="338554"/>
            </a:xfrm>
            <a:prstGeom prst="rect">
              <a:avLst/>
            </a:prstGeom>
            <a:noFill/>
          </p:spPr>
          <p:txBody>
            <a:bodyPr wrap="square" rtlCol="0">
              <a:spAutoFit/>
            </a:bodyPr>
            <a:lstStyle/>
            <a:p>
              <a:r>
                <a:rPr lang="en-US" sz="1600" b="1" dirty="0"/>
                <a:t>1</a:t>
              </a:r>
            </a:p>
          </p:txBody>
        </p:sp>
        <p:sp>
          <p:nvSpPr>
            <p:cNvPr id="13" name="TextBox 12">
              <a:extLst>
                <a:ext uri="{FF2B5EF4-FFF2-40B4-BE49-F238E27FC236}">
                  <a16:creationId xmlns:a16="http://schemas.microsoft.com/office/drawing/2014/main" id="{443473D4-9B19-4720-9423-590C8BE950A4}"/>
                </a:ext>
              </a:extLst>
            </p:cNvPr>
            <p:cNvSpPr txBox="1"/>
            <p:nvPr/>
          </p:nvSpPr>
          <p:spPr>
            <a:xfrm>
              <a:off x="3196381" y="4423259"/>
              <a:ext cx="308819" cy="338554"/>
            </a:xfrm>
            <a:prstGeom prst="rect">
              <a:avLst/>
            </a:prstGeom>
            <a:noFill/>
          </p:spPr>
          <p:txBody>
            <a:bodyPr wrap="square" rtlCol="0">
              <a:spAutoFit/>
            </a:bodyPr>
            <a:lstStyle/>
            <a:p>
              <a:r>
                <a:rPr lang="en-US" sz="1600" b="1" dirty="0"/>
                <a:t>0</a:t>
              </a:r>
            </a:p>
          </p:txBody>
        </p:sp>
      </p:grpSp>
      <p:sp>
        <p:nvSpPr>
          <p:cNvPr id="14" name="TextBox 13">
            <a:extLst>
              <a:ext uri="{FF2B5EF4-FFF2-40B4-BE49-F238E27FC236}">
                <a16:creationId xmlns:a16="http://schemas.microsoft.com/office/drawing/2014/main" id="{79290A81-733D-4786-B14C-7B340770572C}"/>
              </a:ext>
            </a:extLst>
          </p:cNvPr>
          <p:cNvSpPr txBox="1"/>
          <p:nvPr/>
        </p:nvSpPr>
        <p:spPr>
          <a:xfrm>
            <a:off x="2133600" y="5055507"/>
            <a:ext cx="2251445" cy="553998"/>
          </a:xfrm>
          <a:prstGeom prst="rect">
            <a:avLst/>
          </a:prstGeom>
          <a:noFill/>
        </p:spPr>
        <p:txBody>
          <a:bodyPr wrap="square" rtlCol="0">
            <a:spAutoFit/>
          </a:bodyPr>
          <a:lstStyle/>
          <a:p>
            <a:r>
              <a:rPr lang="en-US" sz="1000" b="1" dirty="0"/>
              <a:t>Artery order (4&gt;&gt;0) can be assessed at macro and microscale (see kidney intro slide)</a:t>
            </a:r>
          </a:p>
        </p:txBody>
      </p:sp>
      <p:pic>
        <p:nvPicPr>
          <p:cNvPr id="21" name="Picture 2" descr="Renal corpuscle-en.svg">
            <a:extLst>
              <a:ext uri="{FF2B5EF4-FFF2-40B4-BE49-F238E27FC236}">
                <a16:creationId xmlns:a16="http://schemas.microsoft.com/office/drawing/2014/main" id="{B138667B-B3C3-4C0C-8D4D-29BA09D1F2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1504031"/>
            <a:ext cx="3528772" cy="2402138"/>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sp>
        <p:nvSpPr>
          <p:cNvPr id="22" name="Sun 21">
            <a:extLst>
              <a:ext uri="{FF2B5EF4-FFF2-40B4-BE49-F238E27FC236}">
                <a16:creationId xmlns:a16="http://schemas.microsoft.com/office/drawing/2014/main" id="{465FDD17-547F-4973-8CA1-7503B0E92609}"/>
              </a:ext>
            </a:extLst>
          </p:cNvPr>
          <p:cNvSpPr/>
          <p:nvPr/>
        </p:nvSpPr>
        <p:spPr>
          <a:xfrm>
            <a:off x="6515100" y="2577513"/>
            <a:ext cx="228600" cy="228600"/>
          </a:xfrm>
          <a:prstGeom prst="sun">
            <a:avLst/>
          </a:prstGeom>
          <a:solidFill>
            <a:srgbClr val="33CC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Flowchart: Process 19">
            <a:extLst>
              <a:ext uri="{FF2B5EF4-FFF2-40B4-BE49-F238E27FC236}">
                <a16:creationId xmlns:a16="http://schemas.microsoft.com/office/drawing/2014/main" id="{BF3F430C-89D3-46D6-9CBE-CA8934DC8398}"/>
              </a:ext>
            </a:extLst>
          </p:cNvPr>
          <p:cNvSpPr/>
          <p:nvPr/>
        </p:nvSpPr>
        <p:spPr>
          <a:xfrm>
            <a:off x="3267025" y="1600200"/>
            <a:ext cx="232620" cy="228600"/>
          </a:xfrm>
          <a:prstGeom prst="flowChartProcess">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C6A49C03-73C1-48F6-B2A4-FA177F1CD6F0}"/>
              </a:ext>
            </a:extLst>
          </p:cNvPr>
          <p:cNvCxnSpPr/>
          <p:nvPr/>
        </p:nvCxnSpPr>
        <p:spPr>
          <a:xfrm flipV="1">
            <a:off x="3499257" y="1504031"/>
            <a:ext cx="996543" cy="96169"/>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C05312B-91D3-4DCA-A4AE-FBF0FEFC5CF1}"/>
              </a:ext>
            </a:extLst>
          </p:cNvPr>
          <p:cNvCxnSpPr/>
          <p:nvPr/>
        </p:nvCxnSpPr>
        <p:spPr>
          <a:xfrm>
            <a:off x="3499257" y="1828800"/>
            <a:ext cx="996543" cy="2120109"/>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1" name="Flowchart: Data 30">
            <a:extLst>
              <a:ext uri="{FF2B5EF4-FFF2-40B4-BE49-F238E27FC236}">
                <a16:creationId xmlns:a16="http://schemas.microsoft.com/office/drawing/2014/main" id="{5B19C496-C49F-4169-AEB5-E2FED385D145}"/>
              </a:ext>
            </a:extLst>
          </p:cNvPr>
          <p:cNvSpPr/>
          <p:nvPr/>
        </p:nvSpPr>
        <p:spPr>
          <a:xfrm>
            <a:off x="7010400" y="2901547"/>
            <a:ext cx="76200" cy="152400"/>
          </a:xfrm>
          <a:prstGeom prst="flowChartInputOutput">
            <a:avLst/>
          </a:prstGeom>
          <a:solidFill>
            <a:srgbClr val="12EE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Sun 32">
            <a:extLst>
              <a:ext uri="{FF2B5EF4-FFF2-40B4-BE49-F238E27FC236}">
                <a16:creationId xmlns:a16="http://schemas.microsoft.com/office/drawing/2014/main" id="{837DF3B9-3E40-4821-B1C6-BA7B71004361}"/>
              </a:ext>
            </a:extLst>
          </p:cNvPr>
          <p:cNvSpPr/>
          <p:nvPr/>
        </p:nvSpPr>
        <p:spPr>
          <a:xfrm>
            <a:off x="6355351" y="2590800"/>
            <a:ext cx="228600" cy="228600"/>
          </a:xfrm>
          <a:prstGeom prst="sun">
            <a:avLst/>
          </a:prstGeom>
          <a:solidFill>
            <a:srgbClr val="33CC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03472261-421A-4CEC-900F-034AD01DB48C}"/>
              </a:ext>
            </a:extLst>
          </p:cNvPr>
          <p:cNvSpPr/>
          <p:nvPr/>
        </p:nvSpPr>
        <p:spPr>
          <a:xfrm>
            <a:off x="5343005" y="2209800"/>
            <a:ext cx="67195" cy="20251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Flowchart: Data 37">
            <a:extLst>
              <a:ext uri="{FF2B5EF4-FFF2-40B4-BE49-F238E27FC236}">
                <a16:creationId xmlns:a16="http://schemas.microsoft.com/office/drawing/2014/main" id="{3A3E9777-7325-4A0D-BE20-A74D82F948BA}"/>
              </a:ext>
            </a:extLst>
          </p:cNvPr>
          <p:cNvSpPr/>
          <p:nvPr/>
        </p:nvSpPr>
        <p:spPr>
          <a:xfrm>
            <a:off x="5424563" y="2234858"/>
            <a:ext cx="76200" cy="152400"/>
          </a:xfrm>
          <a:prstGeom prst="flowChartInputOutput">
            <a:avLst/>
          </a:prstGeom>
          <a:solidFill>
            <a:schemeClr val="tx2"/>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8D33D083-8391-4ABF-8A74-A48A51532E91}"/>
              </a:ext>
            </a:extLst>
          </p:cNvPr>
          <p:cNvGrpSpPr/>
          <p:nvPr/>
        </p:nvGrpSpPr>
        <p:grpSpPr>
          <a:xfrm>
            <a:off x="8024572" y="1223965"/>
            <a:ext cx="4073035" cy="5262980"/>
            <a:chOff x="8200634" y="1088241"/>
            <a:chExt cx="3762765" cy="3381201"/>
          </a:xfrm>
        </p:grpSpPr>
        <p:sp>
          <p:nvSpPr>
            <p:cNvPr id="23" name="TextBox 22">
              <a:extLst>
                <a:ext uri="{FF2B5EF4-FFF2-40B4-BE49-F238E27FC236}">
                  <a16:creationId xmlns:a16="http://schemas.microsoft.com/office/drawing/2014/main" id="{F0AF38DC-72F7-4581-972C-FF8B3F3456F3}"/>
                </a:ext>
              </a:extLst>
            </p:cNvPr>
            <p:cNvSpPr txBox="1"/>
            <p:nvPr/>
          </p:nvSpPr>
          <p:spPr>
            <a:xfrm>
              <a:off x="8200634" y="1088241"/>
              <a:ext cx="3762765" cy="3381201"/>
            </a:xfrm>
            <a:prstGeom prst="rect">
              <a:avLst/>
            </a:prstGeom>
            <a:solidFill>
              <a:schemeClr val="tx2">
                <a:lumMod val="20000"/>
                <a:lumOff val="80000"/>
              </a:schemeClr>
            </a:solidFill>
          </p:spPr>
          <p:txBody>
            <a:bodyPr wrap="square" rtlCol="0">
              <a:spAutoFit/>
            </a:bodyPr>
            <a:lstStyle/>
            <a:p>
              <a:r>
                <a:rPr lang="en-US" sz="1600" b="1" dirty="0"/>
                <a:t>E.g., Could we come up with something like?</a:t>
              </a:r>
            </a:p>
            <a:p>
              <a:pPr marL="285750" indent="-285750">
                <a:buFont typeface="Arial" panose="020B0604020202020204" pitchFamily="34" charset="0"/>
                <a:buChar char="•"/>
              </a:pPr>
              <a:r>
                <a:rPr lang="en-US" sz="1600" b="1" dirty="0"/>
                <a:t>Main Location (Kidney): “RA” (renal Artery)</a:t>
              </a:r>
            </a:p>
            <a:p>
              <a:pPr marL="285750" indent="-285750">
                <a:buFont typeface="Arial" panose="020B0604020202020204" pitchFamily="34" charset="0"/>
                <a:buChar char="•"/>
              </a:pPr>
              <a:r>
                <a:rPr lang="en-US" sz="1600" b="1" dirty="0"/>
                <a:t>Addresses downstream from Afferent Arteriole (order=1): “RA-1”</a:t>
              </a:r>
            </a:p>
            <a:p>
              <a:pPr marL="285750" indent="-285750">
                <a:buFont typeface="Arial" panose="020B0604020202020204" pitchFamily="34" charset="0"/>
                <a:buChar char="•"/>
              </a:pPr>
              <a:r>
                <a:rPr lang="en-US" sz="1600" b="1" dirty="0"/>
                <a:t>An endothelial cell in the afferent arteriole: RA-1-00 (EC of </a:t>
              </a:r>
              <a:r>
                <a:rPr lang="en-US" sz="1600" b="1" dirty="0" err="1"/>
                <a:t>thatsame</a:t>
              </a:r>
              <a:r>
                <a:rPr lang="en-US" sz="1600" b="1" dirty="0"/>
                <a:t>  vascular structure)</a:t>
              </a:r>
            </a:p>
            <a:p>
              <a:pPr marL="285750" indent="-285750">
                <a:buFont typeface="Arial" panose="020B0604020202020204" pitchFamily="34" charset="0"/>
                <a:buChar char="•"/>
              </a:pPr>
              <a:r>
                <a:rPr lang="en-US" sz="1600" b="1" dirty="0"/>
                <a:t>A myocyte in afferent arteriole: RA-1-01 (next rows RA-1-02, RA-1-03)</a:t>
              </a:r>
            </a:p>
            <a:p>
              <a:pPr marL="285750" indent="-285750">
                <a:buFont typeface="Arial" panose="020B0604020202020204" pitchFamily="34" charset="0"/>
                <a:buChar char="•"/>
              </a:pPr>
              <a:r>
                <a:rPr lang="en-US" sz="1600" b="1" dirty="0"/>
                <a:t>A capillary (endothelial cell) within the glomerulus “RA-1-0-00”</a:t>
              </a:r>
            </a:p>
            <a:p>
              <a:pPr marL="285750" indent="-285750">
                <a:buFont typeface="Arial" panose="020B0604020202020204" pitchFamily="34" charset="0"/>
                <a:buChar char="•"/>
              </a:pPr>
              <a:r>
                <a:rPr lang="en-US" sz="1600" b="1" dirty="0"/>
                <a:t>Single kidney cell position in relation to the closest capillary (order= 0): could use actual distance (or fractions of the “golden” 100 </a:t>
              </a:r>
              <a:r>
                <a:rPr lang="en-US" sz="1600" b="1" dirty="0">
                  <a:latin typeface="Symbol" panose="05050102010706020507" pitchFamily="18" charset="2"/>
                </a:rPr>
                <a:t>m</a:t>
              </a:r>
              <a:r>
                <a:rPr lang="en-US" sz="1600" b="1" dirty="0"/>
                <a:t>meter distance), or even a row number for the cell, e.g., first cell next to a capillary “RA-1-0-01”, next RA-1-0-02, etc.</a:t>
              </a:r>
            </a:p>
          </p:txBody>
        </p:sp>
        <p:sp>
          <p:nvSpPr>
            <p:cNvPr id="35" name="Sun 34">
              <a:extLst>
                <a:ext uri="{FF2B5EF4-FFF2-40B4-BE49-F238E27FC236}">
                  <a16:creationId xmlns:a16="http://schemas.microsoft.com/office/drawing/2014/main" id="{B5CBF955-5080-4038-957C-0F5DD9AA4B27}"/>
                </a:ext>
              </a:extLst>
            </p:cNvPr>
            <p:cNvSpPr/>
            <p:nvPr/>
          </p:nvSpPr>
          <p:spPr>
            <a:xfrm>
              <a:off x="8242288" y="3154132"/>
              <a:ext cx="228600" cy="228600"/>
            </a:xfrm>
            <a:prstGeom prst="sun">
              <a:avLst/>
            </a:prstGeom>
            <a:solidFill>
              <a:srgbClr val="33CC3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7" name="Oval 36">
              <a:extLst>
                <a:ext uri="{FF2B5EF4-FFF2-40B4-BE49-F238E27FC236}">
                  <a16:creationId xmlns:a16="http://schemas.microsoft.com/office/drawing/2014/main" id="{51702A28-FD93-40D9-A47E-024F37D71312}"/>
                </a:ext>
              </a:extLst>
            </p:cNvPr>
            <p:cNvSpPr/>
            <p:nvPr/>
          </p:nvSpPr>
          <p:spPr>
            <a:xfrm>
              <a:off x="8289393" y="2494849"/>
              <a:ext cx="67195" cy="20251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39" name="Flowchart: Data 38">
              <a:extLst>
                <a:ext uri="{FF2B5EF4-FFF2-40B4-BE49-F238E27FC236}">
                  <a16:creationId xmlns:a16="http://schemas.microsoft.com/office/drawing/2014/main" id="{FC6106C1-3C74-4292-8857-A6434F90D5B7}"/>
                </a:ext>
              </a:extLst>
            </p:cNvPr>
            <p:cNvSpPr/>
            <p:nvPr/>
          </p:nvSpPr>
          <p:spPr>
            <a:xfrm rot="21343611">
              <a:off x="8286007" y="2053656"/>
              <a:ext cx="76200" cy="152400"/>
            </a:xfrm>
            <a:prstGeom prst="flowChartInputOutput">
              <a:avLst/>
            </a:prstGeom>
            <a:solidFill>
              <a:schemeClr val="tx2"/>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40" name="Flowchart: Data 39">
              <a:extLst>
                <a:ext uri="{FF2B5EF4-FFF2-40B4-BE49-F238E27FC236}">
                  <a16:creationId xmlns:a16="http://schemas.microsoft.com/office/drawing/2014/main" id="{DAE7B1AA-6FE8-4CB0-BA8B-839C364A53E7}"/>
                </a:ext>
              </a:extLst>
            </p:cNvPr>
            <p:cNvSpPr/>
            <p:nvPr/>
          </p:nvSpPr>
          <p:spPr>
            <a:xfrm>
              <a:off x="8297780" y="2838694"/>
              <a:ext cx="76200" cy="152400"/>
            </a:xfrm>
            <a:prstGeom prst="flowChartInputOutput">
              <a:avLst/>
            </a:prstGeom>
            <a:solidFill>
              <a:srgbClr val="12EE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grpSp>
      <p:grpSp>
        <p:nvGrpSpPr>
          <p:cNvPr id="24" name="Group 23">
            <a:extLst>
              <a:ext uri="{FF2B5EF4-FFF2-40B4-BE49-F238E27FC236}">
                <a16:creationId xmlns:a16="http://schemas.microsoft.com/office/drawing/2014/main" id="{9C315434-484E-4064-A5EE-B583A5A41D97}"/>
              </a:ext>
            </a:extLst>
          </p:cNvPr>
          <p:cNvGrpSpPr/>
          <p:nvPr/>
        </p:nvGrpSpPr>
        <p:grpSpPr>
          <a:xfrm>
            <a:off x="4632571" y="2127136"/>
            <a:ext cx="2869419" cy="1174985"/>
            <a:chOff x="4632571" y="2127136"/>
            <a:chExt cx="2869419" cy="1174985"/>
          </a:xfrm>
        </p:grpSpPr>
        <p:sp>
          <p:nvSpPr>
            <p:cNvPr id="29" name="Rectangle 28">
              <a:extLst>
                <a:ext uri="{FF2B5EF4-FFF2-40B4-BE49-F238E27FC236}">
                  <a16:creationId xmlns:a16="http://schemas.microsoft.com/office/drawing/2014/main" id="{5F55E048-D74D-4D4D-8E8A-FFE2DD306145}"/>
                </a:ext>
              </a:extLst>
            </p:cNvPr>
            <p:cNvSpPr/>
            <p:nvPr/>
          </p:nvSpPr>
          <p:spPr>
            <a:xfrm>
              <a:off x="6617750" y="2386592"/>
              <a:ext cx="686418" cy="215444"/>
            </a:xfrm>
            <a:prstGeom prst="rect">
              <a:avLst/>
            </a:prstGeom>
            <a:solidFill>
              <a:schemeClr val="tx2">
                <a:lumMod val="20000"/>
                <a:lumOff val="80000"/>
              </a:schemeClr>
            </a:solidFill>
            <a:ln>
              <a:solidFill>
                <a:schemeClr val="tx1"/>
              </a:solidFill>
            </a:ln>
          </p:spPr>
          <p:txBody>
            <a:bodyPr wrap="square">
              <a:spAutoFit/>
            </a:bodyPr>
            <a:lstStyle/>
            <a:p>
              <a:r>
                <a:rPr lang="en-US" sz="800" b="1" dirty="0"/>
                <a:t>RA-1-0-01</a:t>
              </a:r>
              <a:endParaRPr lang="en-US" sz="1200" b="1" dirty="0"/>
            </a:p>
          </p:txBody>
        </p:sp>
        <p:sp>
          <p:nvSpPr>
            <p:cNvPr id="32" name="Rectangle 31">
              <a:extLst>
                <a:ext uri="{FF2B5EF4-FFF2-40B4-BE49-F238E27FC236}">
                  <a16:creationId xmlns:a16="http://schemas.microsoft.com/office/drawing/2014/main" id="{392CD8A7-8966-4EB5-A7CC-481A292E0D4F}"/>
                </a:ext>
              </a:extLst>
            </p:cNvPr>
            <p:cNvSpPr/>
            <p:nvPr/>
          </p:nvSpPr>
          <p:spPr>
            <a:xfrm>
              <a:off x="6815572" y="3086677"/>
              <a:ext cx="686418" cy="215444"/>
            </a:xfrm>
            <a:prstGeom prst="rect">
              <a:avLst/>
            </a:prstGeom>
            <a:solidFill>
              <a:schemeClr val="tx2">
                <a:lumMod val="20000"/>
                <a:lumOff val="80000"/>
              </a:schemeClr>
            </a:solidFill>
            <a:ln>
              <a:solidFill>
                <a:schemeClr val="tx1"/>
              </a:solidFill>
            </a:ln>
          </p:spPr>
          <p:txBody>
            <a:bodyPr wrap="square">
              <a:spAutoFit/>
            </a:bodyPr>
            <a:lstStyle/>
            <a:p>
              <a:r>
                <a:rPr lang="en-US" sz="800" b="1" dirty="0"/>
                <a:t>RA-1-0-00</a:t>
              </a:r>
            </a:p>
          </p:txBody>
        </p:sp>
        <p:sp>
          <p:nvSpPr>
            <p:cNvPr id="34" name="Rectangle 33">
              <a:extLst>
                <a:ext uri="{FF2B5EF4-FFF2-40B4-BE49-F238E27FC236}">
                  <a16:creationId xmlns:a16="http://schemas.microsoft.com/office/drawing/2014/main" id="{6726AA8D-F634-409A-B1F2-5FB009A76B7A}"/>
                </a:ext>
              </a:extLst>
            </p:cNvPr>
            <p:cNvSpPr/>
            <p:nvPr/>
          </p:nvSpPr>
          <p:spPr>
            <a:xfrm>
              <a:off x="5914196" y="2386548"/>
              <a:ext cx="686418" cy="215444"/>
            </a:xfrm>
            <a:prstGeom prst="rect">
              <a:avLst/>
            </a:prstGeom>
            <a:solidFill>
              <a:schemeClr val="tx2">
                <a:lumMod val="20000"/>
                <a:lumOff val="80000"/>
              </a:schemeClr>
            </a:solidFill>
            <a:ln>
              <a:solidFill>
                <a:schemeClr val="tx1"/>
              </a:solidFill>
            </a:ln>
          </p:spPr>
          <p:txBody>
            <a:bodyPr wrap="square">
              <a:spAutoFit/>
            </a:bodyPr>
            <a:lstStyle/>
            <a:p>
              <a:r>
                <a:rPr lang="en-US" sz="800" b="1" dirty="0"/>
                <a:t>RA-1-0-02</a:t>
              </a:r>
            </a:p>
          </p:txBody>
        </p:sp>
        <p:sp>
          <p:nvSpPr>
            <p:cNvPr id="41" name="Rectangle 40">
              <a:extLst>
                <a:ext uri="{FF2B5EF4-FFF2-40B4-BE49-F238E27FC236}">
                  <a16:creationId xmlns:a16="http://schemas.microsoft.com/office/drawing/2014/main" id="{B4E7FC72-9E43-4FF9-A93A-92449F3EE9CA}"/>
                </a:ext>
              </a:extLst>
            </p:cNvPr>
            <p:cNvSpPr/>
            <p:nvPr/>
          </p:nvSpPr>
          <p:spPr>
            <a:xfrm>
              <a:off x="4632571" y="2127136"/>
              <a:ext cx="615930" cy="215444"/>
            </a:xfrm>
            <a:prstGeom prst="rect">
              <a:avLst/>
            </a:prstGeom>
            <a:solidFill>
              <a:schemeClr val="tx2">
                <a:lumMod val="20000"/>
                <a:lumOff val="80000"/>
              </a:schemeClr>
            </a:solidFill>
            <a:ln>
              <a:solidFill>
                <a:schemeClr val="tx1"/>
              </a:solidFill>
            </a:ln>
          </p:spPr>
          <p:txBody>
            <a:bodyPr wrap="square">
              <a:spAutoFit/>
            </a:bodyPr>
            <a:lstStyle/>
            <a:p>
              <a:r>
                <a:rPr lang="en-US" sz="800" b="1" dirty="0"/>
                <a:t>RA-1-01</a:t>
              </a:r>
            </a:p>
          </p:txBody>
        </p:sp>
        <p:sp>
          <p:nvSpPr>
            <p:cNvPr id="42" name="Rectangle 41">
              <a:extLst>
                <a:ext uri="{FF2B5EF4-FFF2-40B4-BE49-F238E27FC236}">
                  <a16:creationId xmlns:a16="http://schemas.microsoft.com/office/drawing/2014/main" id="{73979E64-07A4-44FB-BC54-66C5D3AB6F34}"/>
                </a:ext>
              </a:extLst>
            </p:cNvPr>
            <p:cNvSpPr/>
            <p:nvPr/>
          </p:nvSpPr>
          <p:spPr>
            <a:xfrm>
              <a:off x="4876800" y="2441229"/>
              <a:ext cx="615930" cy="215444"/>
            </a:xfrm>
            <a:prstGeom prst="rect">
              <a:avLst/>
            </a:prstGeom>
            <a:solidFill>
              <a:schemeClr val="tx2">
                <a:lumMod val="20000"/>
                <a:lumOff val="80000"/>
              </a:schemeClr>
            </a:solidFill>
            <a:ln>
              <a:solidFill>
                <a:schemeClr val="tx1"/>
              </a:solidFill>
            </a:ln>
          </p:spPr>
          <p:txBody>
            <a:bodyPr wrap="square">
              <a:spAutoFit/>
            </a:bodyPr>
            <a:lstStyle/>
            <a:p>
              <a:r>
                <a:rPr lang="en-US" sz="800" b="1" dirty="0"/>
                <a:t>RA-1-00</a:t>
              </a:r>
            </a:p>
          </p:txBody>
        </p:sp>
      </p:grpSp>
      <p:sp>
        <p:nvSpPr>
          <p:cNvPr id="44" name="Rectangle 43">
            <a:extLst>
              <a:ext uri="{FF2B5EF4-FFF2-40B4-BE49-F238E27FC236}">
                <a16:creationId xmlns:a16="http://schemas.microsoft.com/office/drawing/2014/main" id="{DF52D196-6185-44B2-B6D8-7AB10B0A5659}"/>
              </a:ext>
            </a:extLst>
          </p:cNvPr>
          <p:cNvSpPr/>
          <p:nvPr/>
        </p:nvSpPr>
        <p:spPr>
          <a:xfrm>
            <a:off x="287556" y="3608957"/>
            <a:ext cx="7516549" cy="3170099"/>
          </a:xfrm>
          <a:prstGeom prst="rect">
            <a:avLst/>
          </a:prstGeom>
          <a:solidFill>
            <a:srgbClr val="CBFA76"/>
          </a:solidFill>
          <a:ln>
            <a:solidFill>
              <a:schemeClr val="tx1"/>
            </a:solidFill>
          </a:ln>
        </p:spPr>
        <p:txBody>
          <a:bodyPr wrap="square">
            <a:spAutoFit/>
          </a:bodyPr>
          <a:lstStyle/>
          <a:p>
            <a:pPr>
              <a:spcBef>
                <a:spcPts val="600"/>
              </a:spcBef>
              <a:buClr>
                <a:srgbClr val="FF0000"/>
              </a:buClr>
            </a:pPr>
            <a:r>
              <a:rPr lang="en-US" b="1" dirty="0"/>
              <a:t>Important points:</a:t>
            </a:r>
          </a:p>
          <a:p>
            <a:pPr marL="285750" indent="-285750">
              <a:spcBef>
                <a:spcPts val="600"/>
              </a:spcBef>
              <a:buClr>
                <a:srgbClr val="FF0000"/>
              </a:buClr>
              <a:buFont typeface="Arial" panose="020B0604020202020204" pitchFamily="34" charset="0"/>
              <a:buChar char="•"/>
            </a:pPr>
            <a:r>
              <a:rPr lang="en-US" b="1" dirty="0"/>
              <a:t>Leverage existing knowledge of organ architecture and function. Many organs have a readily recognizable organizational pattern, including of the associated vasculature.</a:t>
            </a:r>
          </a:p>
          <a:p>
            <a:pPr marL="285750" indent="-285750">
              <a:spcBef>
                <a:spcPts val="600"/>
              </a:spcBef>
              <a:buClr>
                <a:srgbClr val="FF0000"/>
              </a:buClr>
              <a:buFont typeface="Arial" panose="020B0604020202020204" pitchFamily="34" charset="0"/>
              <a:buChar char="•"/>
            </a:pPr>
            <a:r>
              <a:rPr lang="en-US" b="1" dirty="0"/>
              <a:t>Verify tissue has “normal” appearance by pathological examination (macro and micro)</a:t>
            </a:r>
          </a:p>
          <a:p>
            <a:pPr marL="285750" indent="-285750">
              <a:spcBef>
                <a:spcPts val="600"/>
              </a:spcBef>
              <a:buClr>
                <a:srgbClr val="FF0000"/>
              </a:buClr>
              <a:buFont typeface="Arial" panose="020B0604020202020204" pitchFamily="34" charset="0"/>
              <a:buChar char="•"/>
            </a:pPr>
            <a:r>
              <a:rPr lang="en-US" b="1" dirty="0"/>
              <a:t>Visually document histology of sample (e.g., fiduciary markers, histology)</a:t>
            </a:r>
          </a:p>
          <a:p>
            <a:pPr marL="285750" indent="-285750">
              <a:spcBef>
                <a:spcPts val="600"/>
              </a:spcBef>
              <a:buClr>
                <a:srgbClr val="FF0000"/>
              </a:buClr>
              <a:buFont typeface="Arial" panose="020B0604020202020204" pitchFamily="34" charset="0"/>
              <a:buChar char="•"/>
            </a:pPr>
            <a:r>
              <a:rPr lang="en-US" b="1" dirty="0"/>
              <a:t>Establish and use conventions regarding numbering and recoding closest vascular order, cell rows, etc.</a:t>
            </a:r>
            <a:endParaRPr lang="en-US" dirty="0"/>
          </a:p>
        </p:txBody>
      </p:sp>
    </p:spTree>
    <p:extLst>
      <p:ext uri="{BB962C8B-B14F-4D97-AF65-F5344CB8AC3E}">
        <p14:creationId xmlns:p14="http://schemas.microsoft.com/office/powerpoint/2010/main" val="268157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3BC8C0-61A1-4DE1-95BF-2D403CB8C239}"/>
              </a:ext>
            </a:extLst>
          </p:cNvPr>
          <p:cNvSpPr>
            <a:spLocks noGrp="1"/>
          </p:cNvSpPr>
          <p:nvPr>
            <p:ph type="sldNum" sz="quarter" idx="10"/>
          </p:nvPr>
        </p:nvSpPr>
        <p:spPr/>
        <p:txBody>
          <a:bodyPr/>
          <a:lstStyle/>
          <a:p>
            <a:pPr>
              <a:defRPr/>
            </a:pPr>
            <a:fld id="{F06DED65-1D12-479A-8F23-EE0EEE44FA49}" type="slidenum">
              <a:rPr lang="en-US" smtClean="0">
                <a:solidFill>
                  <a:prstClr val="black"/>
                </a:solidFill>
              </a:rPr>
              <a:pPr>
                <a:defRPr/>
              </a:pPr>
              <a:t>33</a:t>
            </a:fld>
            <a:endParaRPr lang="en-US" dirty="0">
              <a:solidFill>
                <a:prstClr val="black"/>
              </a:solidFill>
            </a:endParaRPr>
          </a:p>
        </p:txBody>
      </p:sp>
      <p:grpSp>
        <p:nvGrpSpPr>
          <p:cNvPr id="3" name="Group 2">
            <a:extLst>
              <a:ext uri="{FF2B5EF4-FFF2-40B4-BE49-F238E27FC236}">
                <a16:creationId xmlns:a16="http://schemas.microsoft.com/office/drawing/2014/main" id="{2FAA0712-877C-4BC1-A9A6-B5196FF0FB47}"/>
              </a:ext>
            </a:extLst>
          </p:cNvPr>
          <p:cNvGrpSpPr/>
          <p:nvPr/>
        </p:nvGrpSpPr>
        <p:grpSpPr>
          <a:xfrm>
            <a:off x="8454324" y="1881401"/>
            <a:ext cx="3532569" cy="2915974"/>
            <a:chOff x="467566" y="1262174"/>
            <a:chExt cx="6019800" cy="5241960"/>
          </a:xfrm>
        </p:grpSpPr>
        <p:pic>
          <p:nvPicPr>
            <p:cNvPr id="4" name="Picture 3">
              <a:extLst>
                <a:ext uri="{FF2B5EF4-FFF2-40B4-BE49-F238E27FC236}">
                  <a16:creationId xmlns:a16="http://schemas.microsoft.com/office/drawing/2014/main" id="{841CE517-FD8D-4FD8-A037-675E9884CCA9}"/>
                </a:ext>
              </a:extLst>
            </p:cNvPr>
            <p:cNvPicPr>
              <a:picLocks noChangeAspect="1"/>
            </p:cNvPicPr>
            <p:nvPr/>
          </p:nvPicPr>
          <p:blipFill>
            <a:blip r:embed="rId2"/>
            <a:stretch>
              <a:fillRect/>
            </a:stretch>
          </p:blipFill>
          <p:spPr>
            <a:xfrm>
              <a:off x="467566" y="1262174"/>
              <a:ext cx="6019800" cy="5241960"/>
            </a:xfrm>
            <a:prstGeom prst="rect">
              <a:avLst/>
            </a:prstGeom>
            <a:ln>
              <a:solidFill>
                <a:schemeClr val="accent1"/>
              </a:solidFill>
            </a:ln>
          </p:spPr>
        </p:pic>
        <p:sp>
          <p:nvSpPr>
            <p:cNvPr id="5" name="Rectangle 4">
              <a:extLst>
                <a:ext uri="{FF2B5EF4-FFF2-40B4-BE49-F238E27FC236}">
                  <a16:creationId xmlns:a16="http://schemas.microsoft.com/office/drawing/2014/main" id="{A8378EEF-5074-4C9F-87DC-6612159A97CE}"/>
                </a:ext>
              </a:extLst>
            </p:cNvPr>
            <p:cNvSpPr/>
            <p:nvPr/>
          </p:nvSpPr>
          <p:spPr>
            <a:xfrm>
              <a:off x="1904999" y="4343401"/>
              <a:ext cx="914401" cy="770358"/>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grpSp>
        <p:nvGrpSpPr>
          <p:cNvPr id="6" name="Group 5">
            <a:extLst>
              <a:ext uri="{FF2B5EF4-FFF2-40B4-BE49-F238E27FC236}">
                <a16:creationId xmlns:a16="http://schemas.microsoft.com/office/drawing/2014/main" id="{B1320725-C3CB-48A8-8653-1CF105B3D0E3}"/>
              </a:ext>
            </a:extLst>
          </p:cNvPr>
          <p:cNvGrpSpPr/>
          <p:nvPr/>
        </p:nvGrpSpPr>
        <p:grpSpPr>
          <a:xfrm>
            <a:off x="5888744" y="993106"/>
            <a:ext cx="6691182" cy="2454460"/>
            <a:chOff x="7108307" y="878339"/>
            <a:chExt cx="8690850" cy="3427372"/>
          </a:xfrm>
        </p:grpSpPr>
        <p:sp>
          <p:nvSpPr>
            <p:cNvPr id="7" name="Rectangle 6">
              <a:extLst>
                <a:ext uri="{FF2B5EF4-FFF2-40B4-BE49-F238E27FC236}">
                  <a16:creationId xmlns:a16="http://schemas.microsoft.com/office/drawing/2014/main" id="{38D6E0B4-1882-4FD1-9959-184C03596304}"/>
                </a:ext>
              </a:extLst>
            </p:cNvPr>
            <p:cNvSpPr/>
            <p:nvPr/>
          </p:nvSpPr>
          <p:spPr>
            <a:xfrm>
              <a:off x="9328154" y="878339"/>
              <a:ext cx="6471003" cy="1289325"/>
            </a:xfrm>
            <a:prstGeom prst="rect">
              <a:avLst/>
            </a:prstGeom>
          </p:spPr>
          <p:txBody>
            <a:bodyPr wrap="square">
              <a:spAutoFit/>
            </a:bodyPr>
            <a:lstStyle/>
            <a:p>
              <a:pPr algn="ctr"/>
              <a:r>
                <a:rPr lang="en-US" b="1" dirty="0"/>
                <a:t>Colon Histology </a:t>
              </a:r>
            </a:p>
            <a:p>
              <a:pPr algn="ctr"/>
              <a:r>
                <a:rPr lang="en-US" b="1" dirty="0">
                  <a:solidFill>
                    <a:srgbClr val="000000"/>
                  </a:solidFill>
                  <a:latin typeface="ConVegur"/>
                </a:rPr>
                <a:t>PECAM1 (CD31) staining</a:t>
              </a:r>
            </a:p>
            <a:p>
              <a:pPr algn="ctr"/>
              <a:r>
                <a:rPr lang="en-US" b="1" dirty="0">
                  <a:solidFill>
                    <a:srgbClr val="000000"/>
                  </a:solidFill>
                  <a:latin typeface="ConVegur"/>
                </a:rPr>
                <a:t>(Endothelial Cells)</a:t>
              </a:r>
              <a:endParaRPr lang="en-US" b="1" dirty="0"/>
            </a:p>
          </p:txBody>
        </p:sp>
        <p:pic>
          <p:nvPicPr>
            <p:cNvPr id="8" name="Picture 7">
              <a:extLst>
                <a:ext uri="{FF2B5EF4-FFF2-40B4-BE49-F238E27FC236}">
                  <a16:creationId xmlns:a16="http://schemas.microsoft.com/office/drawing/2014/main" id="{856B78AE-56B0-4B07-B3D1-0D5E62490F8A}"/>
                </a:ext>
              </a:extLst>
            </p:cNvPr>
            <p:cNvPicPr>
              <a:picLocks noChangeAspect="1"/>
            </p:cNvPicPr>
            <p:nvPr/>
          </p:nvPicPr>
          <p:blipFill rotWithShape="1">
            <a:blip r:embed="rId2"/>
            <a:srcRect l="24098" t="59035" r="61161" b="26763"/>
            <a:stretch/>
          </p:blipFill>
          <p:spPr>
            <a:xfrm>
              <a:off x="7108307" y="1626039"/>
              <a:ext cx="3200401" cy="2679672"/>
            </a:xfrm>
            <a:prstGeom prst="rect">
              <a:avLst/>
            </a:prstGeom>
            <a:ln>
              <a:solidFill>
                <a:schemeClr val="tx1"/>
              </a:solidFill>
            </a:ln>
          </p:spPr>
        </p:pic>
        <p:cxnSp>
          <p:nvCxnSpPr>
            <p:cNvPr id="9" name="Straight Connector 8">
              <a:extLst>
                <a:ext uri="{FF2B5EF4-FFF2-40B4-BE49-F238E27FC236}">
                  <a16:creationId xmlns:a16="http://schemas.microsoft.com/office/drawing/2014/main" id="{847ABC3D-D26A-457E-BC5D-A4A48A4FFF03}"/>
                </a:ext>
              </a:extLst>
            </p:cNvPr>
            <p:cNvCxnSpPr/>
            <p:nvPr/>
          </p:nvCxnSpPr>
          <p:spPr>
            <a:xfrm>
              <a:off x="7415518" y="3955910"/>
              <a:ext cx="1319187"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95BDD921-6F36-4CFD-9E7F-E1D6962C88DE}"/>
              </a:ext>
            </a:extLst>
          </p:cNvPr>
          <p:cNvCxnSpPr>
            <a:cxnSpLocks/>
          </p:cNvCxnSpPr>
          <p:nvPr/>
        </p:nvCxnSpPr>
        <p:spPr>
          <a:xfrm flipH="1" flipV="1">
            <a:off x="8352768" y="3445629"/>
            <a:ext cx="945080" cy="620323"/>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0ACCA78-CC5D-4F8D-B68C-70D72510526D}"/>
              </a:ext>
            </a:extLst>
          </p:cNvPr>
          <p:cNvCxnSpPr>
            <a:cxnSpLocks/>
          </p:cNvCxnSpPr>
          <p:nvPr/>
        </p:nvCxnSpPr>
        <p:spPr>
          <a:xfrm flipH="1" flipV="1">
            <a:off x="8352768" y="1528560"/>
            <a:ext cx="945078" cy="2066852"/>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E9D6BEFF-7AC8-44B7-9705-D54A74B00499}"/>
              </a:ext>
            </a:extLst>
          </p:cNvPr>
          <p:cNvSpPr/>
          <p:nvPr/>
        </p:nvSpPr>
        <p:spPr>
          <a:xfrm>
            <a:off x="8352768" y="4642978"/>
            <a:ext cx="670741" cy="228186"/>
          </a:xfrm>
          <a:prstGeom prst="ellipse">
            <a:avLst/>
          </a:prstGeom>
          <a:noFill/>
          <a:ln w="28575">
            <a:solidFill>
              <a:srgbClr val="33CC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20" name="Slide Number Placeholder 2">
            <a:extLst>
              <a:ext uri="{FF2B5EF4-FFF2-40B4-BE49-F238E27FC236}">
                <a16:creationId xmlns:a16="http://schemas.microsoft.com/office/drawing/2014/main" id="{08D58C99-2962-4321-A245-88A708B1A2C0}"/>
              </a:ext>
            </a:extLst>
          </p:cNvPr>
          <p:cNvSpPr txBox="1">
            <a:spLocks/>
          </p:cNvSpPr>
          <p:nvPr/>
        </p:nvSpPr>
        <p:spPr bwMode="auto">
          <a:xfrm>
            <a:off x="442813" y="5988448"/>
            <a:ext cx="1484013" cy="224560"/>
          </a:xfrm>
          <a:prstGeom prst="rect">
            <a:avLst/>
          </a:prstGeom>
          <a:solidFill>
            <a:schemeClr val="bg1"/>
          </a:solid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400" kern="1200">
                <a:solidFill>
                  <a:schemeClr val="tx1"/>
                </a:solidFill>
                <a:latin typeface="Arial" charset="0"/>
                <a:ea typeface="ＭＳ Ｐゴシック" pitchFamily="48"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9C0EE74-1F2C-4D2D-91EC-B282DFC749DA}" type="slidenum">
              <a:rPr lang="en-US" smtClean="0">
                <a:solidFill>
                  <a:prstClr val="black"/>
                </a:solidFill>
              </a:rPr>
              <a:pPr>
                <a:defRPr/>
              </a:pPr>
              <a:t>33</a:t>
            </a:fld>
            <a:endParaRPr lang="en-US" dirty="0">
              <a:solidFill>
                <a:prstClr val="black"/>
              </a:solidFill>
            </a:endParaRPr>
          </a:p>
        </p:txBody>
      </p:sp>
      <p:sp>
        <p:nvSpPr>
          <p:cNvPr id="21" name="Rectangle 20">
            <a:extLst>
              <a:ext uri="{FF2B5EF4-FFF2-40B4-BE49-F238E27FC236}">
                <a16:creationId xmlns:a16="http://schemas.microsoft.com/office/drawing/2014/main" id="{AD7C90DA-4A76-4A03-9371-AC287A64BA1F}"/>
              </a:ext>
            </a:extLst>
          </p:cNvPr>
          <p:cNvSpPr/>
          <p:nvPr/>
        </p:nvSpPr>
        <p:spPr>
          <a:xfrm>
            <a:off x="778878" y="5469213"/>
            <a:ext cx="3986094" cy="707886"/>
          </a:xfrm>
          <a:prstGeom prst="rect">
            <a:avLst/>
          </a:prstGeom>
        </p:spPr>
        <p:txBody>
          <a:bodyPr wrap="square">
            <a:spAutoFit/>
          </a:bodyPr>
          <a:lstStyle/>
          <a:p>
            <a:r>
              <a:rPr lang="en-US" b="1" i="1" dirty="0"/>
              <a:t>Protein Atlas</a:t>
            </a:r>
          </a:p>
          <a:p>
            <a:r>
              <a:rPr lang="en-US" sz="1100" dirty="0"/>
              <a:t>https://www.proteinatlas.org/ENSG00000261371-PECAM1/tissue/kidney#img</a:t>
            </a:r>
            <a:endParaRPr lang="en-US" sz="2000" dirty="0"/>
          </a:p>
        </p:txBody>
      </p:sp>
      <p:grpSp>
        <p:nvGrpSpPr>
          <p:cNvPr id="23" name="Group 22">
            <a:extLst>
              <a:ext uri="{FF2B5EF4-FFF2-40B4-BE49-F238E27FC236}">
                <a16:creationId xmlns:a16="http://schemas.microsoft.com/office/drawing/2014/main" id="{18D81918-C6A5-4979-B431-3A2A45B6F3D1}"/>
              </a:ext>
            </a:extLst>
          </p:cNvPr>
          <p:cNvGrpSpPr/>
          <p:nvPr/>
        </p:nvGrpSpPr>
        <p:grpSpPr>
          <a:xfrm>
            <a:off x="3627238" y="3640584"/>
            <a:ext cx="4243052" cy="2284926"/>
            <a:chOff x="3160890" y="2476523"/>
            <a:chExt cx="6096000" cy="3276891"/>
          </a:xfrm>
        </p:grpSpPr>
        <p:grpSp>
          <p:nvGrpSpPr>
            <p:cNvPr id="24" name="Group 23">
              <a:extLst>
                <a:ext uri="{FF2B5EF4-FFF2-40B4-BE49-F238E27FC236}">
                  <a16:creationId xmlns:a16="http://schemas.microsoft.com/office/drawing/2014/main" id="{389E74A8-DEB1-4DB0-80B2-45624DB045D0}"/>
                </a:ext>
              </a:extLst>
            </p:cNvPr>
            <p:cNvGrpSpPr/>
            <p:nvPr/>
          </p:nvGrpSpPr>
          <p:grpSpPr>
            <a:xfrm>
              <a:off x="4135475" y="2476523"/>
              <a:ext cx="3757083" cy="2766147"/>
              <a:chOff x="5746263" y="1561350"/>
              <a:chExt cx="1105647" cy="850799"/>
            </a:xfrm>
          </p:grpSpPr>
          <p:pic>
            <p:nvPicPr>
              <p:cNvPr id="26" name="Picture 25">
                <a:extLst>
                  <a:ext uri="{FF2B5EF4-FFF2-40B4-BE49-F238E27FC236}">
                    <a16:creationId xmlns:a16="http://schemas.microsoft.com/office/drawing/2014/main" id="{71D1416F-F2CF-4F24-AEBB-29632337189B}"/>
                  </a:ext>
                </a:extLst>
              </p:cNvPr>
              <p:cNvPicPr>
                <a:picLocks noChangeAspect="1"/>
              </p:cNvPicPr>
              <p:nvPr/>
            </p:nvPicPr>
            <p:blipFill>
              <a:blip r:embed="rId3"/>
              <a:stretch>
                <a:fillRect/>
              </a:stretch>
            </p:blipFill>
            <p:spPr>
              <a:xfrm>
                <a:off x="5746263" y="1561350"/>
                <a:ext cx="1105647" cy="850799"/>
              </a:xfrm>
              <a:prstGeom prst="rect">
                <a:avLst/>
              </a:prstGeom>
              <a:ln w="28575">
                <a:solidFill>
                  <a:schemeClr val="tx1"/>
                </a:solidFill>
              </a:ln>
            </p:spPr>
          </p:pic>
          <p:cxnSp>
            <p:nvCxnSpPr>
              <p:cNvPr id="27" name="Straight Connector 26">
                <a:extLst>
                  <a:ext uri="{FF2B5EF4-FFF2-40B4-BE49-F238E27FC236}">
                    <a16:creationId xmlns:a16="http://schemas.microsoft.com/office/drawing/2014/main" id="{5D552897-FB8C-4B31-9C6D-7BD5D0595552}"/>
                  </a:ext>
                </a:extLst>
              </p:cNvPr>
              <p:cNvCxnSpPr>
                <a:cxnSpLocks/>
              </p:cNvCxnSpPr>
              <p:nvPr/>
            </p:nvCxnSpPr>
            <p:spPr>
              <a:xfrm>
                <a:off x="5872619" y="1852488"/>
                <a:ext cx="329184"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5" name="Rectangle 24">
              <a:extLst>
                <a:ext uri="{FF2B5EF4-FFF2-40B4-BE49-F238E27FC236}">
                  <a16:creationId xmlns:a16="http://schemas.microsoft.com/office/drawing/2014/main" id="{16877E97-E8D0-4580-B78C-548BB3152D64}"/>
                </a:ext>
              </a:extLst>
            </p:cNvPr>
            <p:cNvSpPr/>
            <p:nvPr/>
          </p:nvSpPr>
          <p:spPr>
            <a:xfrm>
              <a:off x="3160890" y="5245734"/>
              <a:ext cx="6096000" cy="507680"/>
            </a:xfrm>
            <a:prstGeom prst="rect">
              <a:avLst/>
            </a:prstGeom>
          </p:spPr>
          <p:txBody>
            <a:bodyPr>
              <a:spAutoFit/>
            </a:bodyPr>
            <a:lstStyle/>
            <a:p>
              <a:pPr algn="ctr"/>
              <a:r>
                <a:rPr lang="en-US" altLang="en-US" b="1" dirty="0">
                  <a:latin typeface="Arial" pitchFamily="34" charset="0"/>
                </a:rPr>
                <a:t>Close-up: </a:t>
              </a:r>
            </a:p>
            <a:p>
              <a:pPr algn="ctr"/>
              <a:r>
                <a:rPr lang="en-US" altLang="en-US" b="1" dirty="0">
                  <a:latin typeface="Arial" pitchFamily="34" charset="0"/>
                </a:rPr>
                <a:t>Kidney Corpuscule (glomerulus)</a:t>
              </a:r>
            </a:p>
          </p:txBody>
        </p:sp>
      </p:grpSp>
      <p:sp>
        <p:nvSpPr>
          <p:cNvPr id="28" name="Rectangle 27">
            <a:extLst>
              <a:ext uri="{FF2B5EF4-FFF2-40B4-BE49-F238E27FC236}">
                <a16:creationId xmlns:a16="http://schemas.microsoft.com/office/drawing/2014/main" id="{97B63BDB-0506-407B-B7C4-E1752CF62C93}"/>
              </a:ext>
            </a:extLst>
          </p:cNvPr>
          <p:cNvSpPr/>
          <p:nvPr/>
        </p:nvSpPr>
        <p:spPr>
          <a:xfrm>
            <a:off x="6096000" y="2831054"/>
            <a:ext cx="1080792" cy="369332"/>
          </a:xfrm>
          <a:prstGeom prst="rect">
            <a:avLst/>
          </a:prstGeom>
        </p:spPr>
        <p:txBody>
          <a:bodyPr wrap="square">
            <a:spAutoFit/>
          </a:bodyPr>
          <a:lstStyle/>
          <a:p>
            <a:r>
              <a:rPr lang="en-US" altLang="en-US" b="1" dirty="0">
                <a:latin typeface="Arial" pitchFamily="34" charset="0"/>
              </a:rPr>
              <a:t>100 </a:t>
            </a:r>
            <a:r>
              <a:rPr lang="en-US" b="1" dirty="0">
                <a:latin typeface="Symbol" panose="05050102010706020507" pitchFamily="18" charset="2"/>
              </a:rPr>
              <a:t>m</a:t>
            </a:r>
            <a:r>
              <a:rPr lang="en-US" b="1" dirty="0"/>
              <a:t>m</a:t>
            </a:r>
            <a:endParaRPr lang="en-US" dirty="0"/>
          </a:p>
        </p:txBody>
      </p:sp>
      <p:grpSp>
        <p:nvGrpSpPr>
          <p:cNvPr id="29" name="Group 28">
            <a:extLst>
              <a:ext uri="{FF2B5EF4-FFF2-40B4-BE49-F238E27FC236}">
                <a16:creationId xmlns:a16="http://schemas.microsoft.com/office/drawing/2014/main" id="{01CBCE2F-9B4D-4123-9A7D-3DDA650B14EA}"/>
              </a:ext>
            </a:extLst>
          </p:cNvPr>
          <p:cNvGrpSpPr/>
          <p:nvPr/>
        </p:nvGrpSpPr>
        <p:grpSpPr>
          <a:xfrm>
            <a:off x="459377" y="1658203"/>
            <a:ext cx="4500855" cy="3824212"/>
            <a:chOff x="415852" y="1103131"/>
            <a:chExt cx="5148188" cy="4367885"/>
          </a:xfrm>
        </p:grpSpPr>
        <p:grpSp>
          <p:nvGrpSpPr>
            <p:cNvPr id="30" name="Group 29">
              <a:extLst>
                <a:ext uri="{FF2B5EF4-FFF2-40B4-BE49-F238E27FC236}">
                  <a16:creationId xmlns:a16="http://schemas.microsoft.com/office/drawing/2014/main" id="{0FE8D41D-3847-4CAE-B303-D44E7FA16290}"/>
                </a:ext>
              </a:extLst>
            </p:cNvPr>
            <p:cNvGrpSpPr/>
            <p:nvPr/>
          </p:nvGrpSpPr>
          <p:grpSpPr>
            <a:xfrm>
              <a:off x="415852" y="1103131"/>
              <a:ext cx="5148188" cy="4320688"/>
              <a:chOff x="1478063" y="-18171"/>
              <a:chExt cx="6931892" cy="5847995"/>
            </a:xfrm>
          </p:grpSpPr>
          <p:pic>
            <p:nvPicPr>
              <p:cNvPr id="32" name="Picture 31">
                <a:extLst>
                  <a:ext uri="{FF2B5EF4-FFF2-40B4-BE49-F238E27FC236}">
                    <a16:creationId xmlns:a16="http://schemas.microsoft.com/office/drawing/2014/main" id="{1D56530F-1968-451D-A446-231B58CF25F3}"/>
                  </a:ext>
                </a:extLst>
              </p:cNvPr>
              <p:cNvPicPr>
                <a:picLocks noChangeAspect="1"/>
              </p:cNvPicPr>
              <p:nvPr/>
            </p:nvPicPr>
            <p:blipFill>
              <a:blip r:embed="rId4"/>
              <a:stretch>
                <a:fillRect/>
              </a:stretch>
            </p:blipFill>
            <p:spPr>
              <a:xfrm>
                <a:off x="1608430" y="992101"/>
                <a:ext cx="5495277" cy="4837723"/>
              </a:xfrm>
              <a:prstGeom prst="rect">
                <a:avLst/>
              </a:prstGeom>
              <a:ln>
                <a:solidFill>
                  <a:schemeClr val="tx1"/>
                </a:solidFill>
              </a:ln>
            </p:spPr>
          </p:pic>
          <p:sp>
            <p:nvSpPr>
              <p:cNvPr id="33" name="Rectangle 32">
                <a:extLst>
                  <a:ext uri="{FF2B5EF4-FFF2-40B4-BE49-F238E27FC236}">
                    <a16:creationId xmlns:a16="http://schemas.microsoft.com/office/drawing/2014/main" id="{6052184C-8197-4EEF-9277-B8DB70CBD353}"/>
                  </a:ext>
                </a:extLst>
              </p:cNvPr>
              <p:cNvSpPr/>
              <p:nvPr/>
            </p:nvSpPr>
            <p:spPr>
              <a:xfrm>
                <a:off x="4015872" y="1376379"/>
                <a:ext cx="1129553" cy="730543"/>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ECE83054-5145-4704-A123-2818F29A18BD}"/>
                  </a:ext>
                </a:extLst>
              </p:cNvPr>
              <p:cNvSpPr txBox="1"/>
              <p:nvPr/>
            </p:nvSpPr>
            <p:spPr>
              <a:xfrm>
                <a:off x="1478063" y="-18171"/>
                <a:ext cx="6931892" cy="904008"/>
              </a:xfrm>
              <a:prstGeom prst="rect">
                <a:avLst/>
              </a:prstGeom>
              <a:noFill/>
            </p:spPr>
            <p:txBody>
              <a:bodyPr wrap="square" rtlCol="0">
                <a:spAutoFit/>
              </a:bodyPr>
              <a:lstStyle/>
              <a:p>
                <a:r>
                  <a:rPr lang="en-US" sz="1600" b="1" dirty="0"/>
                  <a:t>Kidney Histology PECAM-1 Staining</a:t>
                </a:r>
              </a:p>
              <a:p>
                <a:r>
                  <a:rPr lang="en-US" sz="1600" b="1" dirty="0"/>
                  <a:t>(EC, endothelial cells)</a:t>
                </a:r>
              </a:p>
            </p:txBody>
          </p:sp>
          <p:grpSp>
            <p:nvGrpSpPr>
              <p:cNvPr id="35" name="Group 34">
                <a:extLst>
                  <a:ext uri="{FF2B5EF4-FFF2-40B4-BE49-F238E27FC236}">
                    <a16:creationId xmlns:a16="http://schemas.microsoft.com/office/drawing/2014/main" id="{BAE5E5B5-5435-4154-8EF7-C4073D59C34C}"/>
                  </a:ext>
                </a:extLst>
              </p:cNvPr>
              <p:cNvGrpSpPr/>
              <p:nvPr/>
            </p:nvGrpSpPr>
            <p:grpSpPr>
              <a:xfrm>
                <a:off x="4220350" y="3014870"/>
                <a:ext cx="608784" cy="200055"/>
                <a:chOff x="2468228" y="1841065"/>
                <a:chExt cx="608784" cy="200055"/>
              </a:xfrm>
            </p:grpSpPr>
            <p:cxnSp>
              <p:nvCxnSpPr>
                <p:cNvPr id="36" name="Straight Connector 35">
                  <a:extLst>
                    <a:ext uri="{FF2B5EF4-FFF2-40B4-BE49-F238E27FC236}">
                      <a16:creationId xmlns:a16="http://schemas.microsoft.com/office/drawing/2014/main" id="{7E1A3472-2CE5-4962-8DB2-E65C7D0B721F}"/>
                    </a:ext>
                  </a:extLst>
                </p:cNvPr>
                <p:cNvCxnSpPr>
                  <a:cxnSpLocks/>
                </p:cNvCxnSpPr>
                <p:nvPr/>
              </p:nvCxnSpPr>
              <p:spPr>
                <a:xfrm>
                  <a:off x="2747828" y="1892778"/>
                  <a:ext cx="3291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E8943658-A1FB-4028-B269-FD3DAFC103F6}"/>
                    </a:ext>
                  </a:extLst>
                </p:cNvPr>
                <p:cNvSpPr txBox="1"/>
                <p:nvPr/>
              </p:nvSpPr>
              <p:spPr>
                <a:xfrm>
                  <a:off x="2468228" y="1841065"/>
                  <a:ext cx="490840" cy="200055"/>
                </a:xfrm>
                <a:prstGeom prst="rect">
                  <a:avLst/>
                </a:prstGeom>
                <a:noFill/>
              </p:spPr>
              <p:txBody>
                <a:bodyPr wrap="none" rtlCol="0">
                  <a:spAutoFit/>
                </a:bodyPr>
                <a:lstStyle/>
                <a:p>
                  <a:r>
                    <a:rPr lang="en-US" sz="700" b="1" dirty="0"/>
                    <a:t>100 </a:t>
                  </a:r>
                  <a:r>
                    <a:rPr lang="en-US" sz="700" b="1" dirty="0">
                      <a:latin typeface="Symbol" panose="05050102010706020507" pitchFamily="18" charset="2"/>
                    </a:rPr>
                    <a:t>m</a:t>
                  </a:r>
                  <a:r>
                    <a:rPr lang="en-US" sz="700" b="1" dirty="0"/>
                    <a:t>m</a:t>
                  </a:r>
                </a:p>
              </p:txBody>
            </p:sp>
          </p:grpSp>
        </p:grpSp>
        <p:sp>
          <p:nvSpPr>
            <p:cNvPr id="31" name="Oval 30">
              <a:extLst>
                <a:ext uri="{FF2B5EF4-FFF2-40B4-BE49-F238E27FC236}">
                  <a16:creationId xmlns:a16="http://schemas.microsoft.com/office/drawing/2014/main" id="{07D22236-B937-45F0-9D43-CC17910B5180}"/>
                </a:ext>
              </a:extLst>
            </p:cNvPr>
            <p:cNvSpPr/>
            <p:nvPr/>
          </p:nvSpPr>
          <p:spPr>
            <a:xfrm>
              <a:off x="481513" y="5242416"/>
              <a:ext cx="457200" cy="228600"/>
            </a:xfrm>
            <a:prstGeom prst="ellipse">
              <a:avLst/>
            </a:prstGeom>
            <a:noFill/>
            <a:ln>
              <a:solidFill>
                <a:srgbClr val="33CC3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8" name="Straight Connector 37">
            <a:extLst>
              <a:ext uri="{FF2B5EF4-FFF2-40B4-BE49-F238E27FC236}">
                <a16:creationId xmlns:a16="http://schemas.microsoft.com/office/drawing/2014/main" id="{D8272046-2FD7-4966-A914-C354CC9C3646}"/>
              </a:ext>
            </a:extLst>
          </p:cNvPr>
          <p:cNvCxnSpPr>
            <a:cxnSpLocks/>
          </p:cNvCxnSpPr>
          <p:nvPr/>
        </p:nvCxnSpPr>
        <p:spPr>
          <a:xfrm>
            <a:off x="2816049" y="3032861"/>
            <a:ext cx="1503295" cy="2524014"/>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0B89BFB5-CE65-4AF2-9697-AEC452BA41F3}"/>
              </a:ext>
            </a:extLst>
          </p:cNvPr>
          <p:cNvCxnSpPr>
            <a:cxnSpLocks/>
          </p:cNvCxnSpPr>
          <p:nvPr/>
        </p:nvCxnSpPr>
        <p:spPr>
          <a:xfrm>
            <a:off x="2816049" y="2560295"/>
            <a:ext cx="1477582" cy="1093341"/>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5AA5429-5D01-455A-B8AA-7A5DD04230A2}"/>
              </a:ext>
            </a:extLst>
          </p:cNvPr>
          <p:cNvSpPr txBox="1"/>
          <p:nvPr/>
        </p:nvSpPr>
        <p:spPr>
          <a:xfrm>
            <a:off x="4968900" y="3916901"/>
            <a:ext cx="971741" cy="369332"/>
          </a:xfrm>
          <a:prstGeom prst="rect">
            <a:avLst/>
          </a:prstGeom>
          <a:noFill/>
        </p:spPr>
        <p:txBody>
          <a:bodyPr wrap="none" rtlCol="0">
            <a:spAutoFit/>
          </a:bodyPr>
          <a:lstStyle/>
          <a:p>
            <a:r>
              <a:rPr lang="en-US" b="1" dirty="0"/>
              <a:t>100 </a:t>
            </a:r>
            <a:r>
              <a:rPr lang="en-US" b="1" dirty="0">
                <a:latin typeface="Symbol" panose="05050102010706020507" pitchFamily="18" charset="2"/>
              </a:rPr>
              <a:t>m</a:t>
            </a:r>
            <a:r>
              <a:rPr lang="en-US" b="1" dirty="0"/>
              <a:t>m</a:t>
            </a:r>
          </a:p>
        </p:txBody>
      </p:sp>
      <p:sp>
        <p:nvSpPr>
          <p:cNvPr id="51" name="Rectangle 50">
            <a:extLst>
              <a:ext uri="{FF2B5EF4-FFF2-40B4-BE49-F238E27FC236}">
                <a16:creationId xmlns:a16="http://schemas.microsoft.com/office/drawing/2014/main" id="{29CA81DE-C93B-439C-A38E-4AAD77B5C777}"/>
              </a:ext>
            </a:extLst>
          </p:cNvPr>
          <p:cNvSpPr/>
          <p:nvPr/>
        </p:nvSpPr>
        <p:spPr>
          <a:xfrm>
            <a:off x="8529062" y="4976823"/>
            <a:ext cx="3505200" cy="738664"/>
          </a:xfrm>
          <a:prstGeom prst="rect">
            <a:avLst/>
          </a:prstGeom>
        </p:spPr>
        <p:txBody>
          <a:bodyPr wrap="square">
            <a:spAutoFit/>
          </a:bodyPr>
          <a:lstStyle/>
          <a:p>
            <a:r>
              <a:rPr lang="en-US" sz="2000" dirty="0"/>
              <a:t>Protein Atlas</a:t>
            </a:r>
          </a:p>
          <a:p>
            <a:r>
              <a:rPr lang="en-US" sz="1050" dirty="0"/>
              <a:t>https://www.proteinatlas.org/ENSG00000261371-PECAM1/tissue/colon#img</a:t>
            </a:r>
          </a:p>
        </p:txBody>
      </p:sp>
      <p:pic>
        <p:nvPicPr>
          <p:cNvPr id="52" name="Picture 2" descr="Imagini pentru yard stick">
            <a:extLst>
              <a:ext uri="{FF2B5EF4-FFF2-40B4-BE49-F238E27FC236}">
                <a16:creationId xmlns:a16="http://schemas.microsoft.com/office/drawing/2014/main" id="{C5F288B2-43C3-4083-8DE1-1E6014CE6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269" y="101896"/>
            <a:ext cx="2239606" cy="15039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32FDFE2B-13BB-42EC-8158-7583DE13AD70}"/>
              </a:ext>
            </a:extLst>
          </p:cNvPr>
          <p:cNvSpPr/>
          <p:nvPr/>
        </p:nvSpPr>
        <p:spPr>
          <a:xfrm>
            <a:off x="3167229" y="107502"/>
            <a:ext cx="6667210" cy="954107"/>
          </a:xfrm>
          <a:prstGeom prst="rect">
            <a:avLst/>
          </a:prstGeom>
        </p:spPr>
        <p:txBody>
          <a:bodyPr wrap="none">
            <a:spAutoFit/>
          </a:bodyPr>
          <a:lstStyle/>
          <a:p>
            <a:r>
              <a:rPr lang="en-US" sz="2800" b="1" dirty="0">
                <a:solidFill>
                  <a:schemeClr val="bg1"/>
                </a:solidFill>
              </a:rPr>
              <a:t>Tissue Organization/Pattern </a:t>
            </a:r>
          </a:p>
          <a:p>
            <a:r>
              <a:rPr lang="en-US" sz="2800" b="1" dirty="0">
                <a:solidFill>
                  <a:schemeClr val="bg1"/>
                </a:solidFill>
                <a:effectLst>
                  <a:outerShdw blurRad="38100" dist="38100" dir="2700000" algn="tl">
                    <a:srgbClr val="000000">
                      <a:alpha val="43137"/>
                    </a:srgbClr>
                  </a:outerShdw>
                </a:effectLst>
              </a:rPr>
              <a:t>Utility of a 100 </a:t>
            </a:r>
            <a:r>
              <a:rPr lang="en-US" sz="2800" b="1" dirty="0" err="1">
                <a:solidFill>
                  <a:schemeClr val="bg1"/>
                </a:solidFill>
                <a:effectLst>
                  <a:outerShdw blurRad="38100" dist="38100" dir="2700000" algn="tl">
                    <a:srgbClr val="000000">
                      <a:alpha val="43137"/>
                    </a:srgbClr>
                  </a:outerShdw>
                </a:effectLst>
                <a:latin typeface="Symbol" panose="05050102010706020507" pitchFamily="18" charset="2"/>
              </a:rPr>
              <a:t>m</a:t>
            </a:r>
            <a:r>
              <a:rPr lang="en-US" sz="2800" b="1" dirty="0" err="1">
                <a:solidFill>
                  <a:schemeClr val="bg1"/>
                </a:solidFill>
                <a:effectLst>
                  <a:outerShdw blurRad="38100" dist="38100" dir="2700000" algn="tl">
                    <a:srgbClr val="000000">
                      <a:alpha val="43137"/>
                    </a:srgbClr>
                  </a:outerShdw>
                </a:effectLst>
              </a:rPr>
              <a:t>meter</a:t>
            </a:r>
            <a:r>
              <a:rPr lang="en-US" sz="2800" b="1" dirty="0">
                <a:solidFill>
                  <a:schemeClr val="bg1"/>
                </a:solidFill>
                <a:effectLst>
                  <a:outerShdw blurRad="38100" dist="38100" dir="2700000" algn="tl">
                    <a:srgbClr val="000000">
                      <a:alpha val="43137"/>
                    </a:srgbClr>
                  </a:outerShdw>
                </a:effectLst>
              </a:rPr>
              <a:t>  “tissue-stick”?</a:t>
            </a:r>
            <a:endParaRPr lang="en-US" sz="2800" b="1" dirty="0">
              <a:solidFill>
                <a:schemeClr val="bg1"/>
              </a:solidFill>
            </a:endParaRPr>
          </a:p>
        </p:txBody>
      </p:sp>
    </p:spTree>
    <p:extLst>
      <p:ext uri="{BB962C8B-B14F-4D97-AF65-F5344CB8AC3E}">
        <p14:creationId xmlns:p14="http://schemas.microsoft.com/office/powerpoint/2010/main" val="426774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a:extLst>
              <a:ext uri="{FF2B5EF4-FFF2-40B4-BE49-F238E27FC236}">
                <a16:creationId xmlns:a16="http://schemas.microsoft.com/office/drawing/2014/main" id="{FBEB9A88-F125-4BBE-8F21-AA13BAB7D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68" y="5660221"/>
            <a:ext cx="3011146" cy="452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AutoShape 2">
            <a:extLst>
              <a:ext uri="{FF2B5EF4-FFF2-40B4-BE49-F238E27FC236}">
                <a16:creationId xmlns:a16="http://schemas.microsoft.com/office/drawing/2014/main" id="{F6BE414E-4016-4CCE-9037-5311CD9F4E1E}"/>
              </a:ext>
            </a:extLst>
          </p:cNvPr>
          <p:cNvSpPr>
            <a:spLocks noChangeArrowheads="1"/>
          </p:cNvSpPr>
          <p:nvPr/>
        </p:nvSpPr>
        <p:spPr bwMode="auto">
          <a:xfrm>
            <a:off x="5684520" y="956321"/>
            <a:ext cx="6011865" cy="452438"/>
          </a:xfrm>
          <a:custGeom>
            <a:avLst/>
            <a:gdLst>
              <a:gd name="T0" fmla="*/ 8280400 w 21600"/>
              <a:gd name="T1" fmla="*/ 226219 h 21600"/>
              <a:gd name="T2" fmla="*/ 4140200 w 21600"/>
              <a:gd name="T3" fmla="*/ 452438 h 21600"/>
              <a:gd name="T4" fmla="*/ 0 w 21600"/>
              <a:gd name="T5" fmla="*/ 226219 h 21600"/>
              <a:gd name="T6" fmla="*/ 4140200 w 21600"/>
              <a:gd name="T7" fmla="*/ 0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9pPr>
          </a:lstStyle>
          <a:p>
            <a:pPr eaLnBrk="1" hangingPunct="1"/>
            <a:endParaRPr lang="en-US" altLang="en-US" sz="1800" b="1" dirty="0">
              <a:solidFill>
                <a:srgbClr val="000000"/>
              </a:solidFill>
            </a:endParaRPr>
          </a:p>
          <a:p>
            <a:pPr eaLnBrk="1" hangingPunct="1"/>
            <a:r>
              <a:rPr lang="en-US" altLang="en-US" sz="1800" b="1" dirty="0">
                <a:solidFill>
                  <a:srgbClr val="000000"/>
                </a:solidFill>
              </a:rPr>
              <a:t> Oxygen PO2 profile in the immediate vicinity of the arterioles in the rat mesentery </a:t>
            </a:r>
          </a:p>
          <a:p>
            <a:pPr eaLnBrk="1" hangingPunct="1"/>
            <a:endParaRPr lang="en-US" altLang="en-US" sz="1600" dirty="0">
              <a:solidFill>
                <a:srgbClr val="000000"/>
              </a:solidFill>
            </a:endParaRPr>
          </a:p>
          <a:p>
            <a:pPr eaLnBrk="1" hangingPunct="1"/>
            <a:r>
              <a:rPr lang="en-US" altLang="en-US" sz="1600" dirty="0">
                <a:solidFill>
                  <a:srgbClr val="000000"/>
                </a:solidFill>
              </a:rPr>
              <a:t>Fitting of these data to the oxygen profile deduced by solving the diffusion equation shows that the medium beyond the blood/tissue interface must be divided into two zones with significantly different rates of oxygen consumption, where the outside of the vessel wall rate is two orders of magnitude higher than the remainder of the tissue. The shaded area represents the portion of the tissue that is occupied by the vessels wall. [Data from Tsai et al.]</a:t>
            </a:r>
          </a:p>
        </p:txBody>
      </p:sp>
      <p:sp>
        <p:nvSpPr>
          <p:cNvPr id="4100" name="Text Box 3">
            <a:extLst>
              <a:ext uri="{FF2B5EF4-FFF2-40B4-BE49-F238E27FC236}">
                <a16:creationId xmlns:a16="http://schemas.microsoft.com/office/drawing/2014/main" id="{A6B07DA0-9659-45DF-B7DF-786111A184C0}"/>
              </a:ext>
            </a:extLst>
          </p:cNvPr>
          <p:cNvSpPr txBox="1">
            <a:spLocks noChangeArrowheads="1"/>
          </p:cNvSpPr>
          <p:nvPr/>
        </p:nvSpPr>
        <p:spPr bwMode="auto">
          <a:xfrm>
            <a:off x="486580" y="6110742"/>
            <a:ext cx="8640762"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1pPr>
            <a:lvl2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2pPr>
            <a:lvl3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3pPr>
            <a:lvl4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4pPr>
            <a:lvl5pPr>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chemeClr val="bg1"/>
                </a:solidFill>
                <a:latin typeface="Arial" panose="020B0604020202020204" pitchFamily="34" charset="0"/>
                <a:ea typeface="ＭＳ Ｐゴシック" panose="020B0600070205080204" pitchFamily="34" charset="-128"/>
              </a:defRPr>
            </a:lvl9pPr>
          </a:lstStyle>
          <a:p>
            <a:pPr eaLnBrk="1" hangingPunct="1"/>
            <a:r>
              <a:rPr lang="en-US" altLang="en-US" sz="1000" b="1" dirty="0">
                <a:solidFill>
                  <a:srgbClr val="0054A6"/>
                </a:solidFill>
              </a:rPr>
              <a:t>DOI: (10.1152/physrev.00034.2002) </a:t>
            </a:r>
          </a:p>
        </p:txBody>
      </p:sp>
      <p:pic>
        <p:nvPicPr>
          <p:cNvPr id="4101" name="Picture 4">
            <a:extLst>
              <a:ext uri="{FF2B5EF4-FFF2-40B4-BE49-F238E27FC236}">
                <a16:creationId xmlns:a16="http://schemas.microsoft.com/office/drawing/2014/main" id="{7A4BA6CC-D71D-4B6E-9B40-9F2F1F1876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268" y="1219201"/>
            <a:ext cx="5481732" cy="4343400"/>
          </a:xfrm>
          <a:prstGeom prst="rect">
            <a:avLst/>
          </a:prstGeom>
          <a:noFill/>
          <a:ln w="9525">
            <a:solidFill>
              <a:srgbClr val="000000"/>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3">
            <a:extLst>
              <a:ext uri="{FF2B5EF4-FFF2-40B4-BE49-F238E27FC236}">
                <a16:creationId xmlns:a16="http://schemas.microsoft.com/office/drawing/2014/main" id="{A10F27CF-40B2-4FBE-94B5-14AF29B38D5A}"/>
              </a:ext>
            </a:extLst>
          </p:cNvPr>
          <p:cNvSpPr>
            <a:spLocks noGrp="1"/>
          </p:cNvSpPr>
          <p:nvPr>
            <p:ph type="title"/>
          </p:nvPr>
        </p:nvSpPr>
        <p:spPr>
          <a:xfrm>
            <a:off x="486580" y="209562"/>
            <a:ext cx="11059583" cy="685800"/>
          </a:xfrm>
        </p:spPr>
        <p:txBody>
          <a:bodyPr/>
          <a:lstStyle/>
          <a:p>
            <a:pPr algn="ctr"/>
            <a:r>
              <a:rPr lang="en-US" b="1" dirty="0">
                <a:effectLst>
                  <a:outerShdw blurRad="38100" dist="38100" dir="2700000" algn="tl">
                    <a:srgbClr val="000000">
                      <a:alpha val="43137"/>
                    </a:srgbClr>
                  </a:outerShdw>
                </a:effectLst>
              </a:rPr>
              <a:t>Tissue Oxygenation Gradients</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The functional importance of the 100 </a:t>
            </a:r>
            <a:r>
              <a:rPr lang="en-US" b="1" dirty="0">
                <a:effectLst>
                  <a:outerShdw blurRad="38100" dist="38100" dir="2700000" algn="tl">
                    <a:srgbClr val="000000">
                      <a:alpha val="43137"/>
                    </a:srgbClr>
                  </a:outerShdw>
                </a:effectLst>
                <a:latin typeface="Symbol" panose="05050102010706020507" pitchFamily="18" charset="2"/>
              </a:rPr>
              <a:t>m</a:t>
            </a:r>
            <a:r>
              <a:rPr lang="en-US" b="1" dirty="0">
                <a:effectLst>
                  <a:outerShdw blurRad="38100" dist="38100" dir="2700000" algn="tl">
                    <a:srgbClr val="000000">
                      <a:alpha val="43137"/>
                    </a:srgbClr>
                  </a:outerShdw>
                </a:effectLst>
              </a:rPr>
              <a:t>meter  </a:t>
            </a:r>
          </a:p>
        </p:txBody>
      </p:sp>
      <p:sp>
        <p:nvSpPr>
          <p:cNvPr id="2" name="Rectangle 1">
            <a:extLst>
              <a:ext uri="{FF2B5EF4-FFF2-40B4-BE49-F238E27FC236}">
                <a16:creationId xmlns:a16="http://schemas.microsoft.com/office/drawing/2014/main" id="{F6E9A677-4D78-4023-ABBE-B4FA45C9570D}"/>
              </a:ext>
            </a:extLst>
          </p:cNvPr>
          <p:cNvSpPr/>
          <p:nvPr/>
        </p:nvSpPr>
        <p:spPr>
          <a:xfrm>
            <a:off x="5839862" y="4202230"/>
            <a:ext cx="6118869" cy="1938992"/>
          </a:xfrm>
          <a:prstGeom prst="rect">
            <a:avLst/>
          </a:prstGeom>
          <a:solidFill>
            <a:srgbClr val="92D050"/>
          </a:solidFill>
        </p:spPr>
        <p:txBody>
          <a:bodyPr wrap="square">
            <a:spAutoFit/>
          </a:bodyPr>
          <a:lstStyle/>
          <a:p>
            <a:pPr marL="285750" indent="-285750">
              <a:buClr>
                <a:srgbClr val="000000"/>
              </a:buClr>
              <a:buSzPct val="100000"/>
              <a:buFont typeface="Arial" panose="020B0604020202020204" pitchFamily="34" charset="0"/>
              <a:buChar char="•"/>
            </a:pPr>
            <a:r>
              <a:rPr lang="en-US" altLang="en-US" sz="2000" b="1" dirty="0"/>
              <a:t>Each tissue has specific microvascular architecture</a:t>
            </a:r>
          </a:p>
          <a:p>
            <a:pPr marL="285750" indent="-285750">
              <a:buClr>
                <a:srgbClr val="000000"/>
              </a:buClr>
              <a:buSzPct val="100000"/>
              <a:buFont typeface="Arial" panose="020B0604020202020204" pitchFamily="34" charset="0"/>
              <a:buChar char="•"/>
            </a:pPr>
            <a:r>
              <a:rPr lang="en-US" altLang="en-US" sz="2000" b="1" dirty="0"/>
              <a:t>Each tissue has specific oxygen gradients, capillary distance and metabolic activity. </a:t>
            </a:r>
          </a:p>
          <a:p>
            <a:pPr marL="285750" indent="-285750">
              <a:buClr>
                <a:srgbClr val="000000"/>
              </a:buClr>
              <a:buSzPct val="100000"/>
              <a:buFont typeface="Arial" panose="020B0604020202020204" pitchFamily="34" charset="0"/>
              <a:buChar char="•"/>
            </a:pPr>
            <a:r>
              <a:rPr lang="en-US" altLang="en-US" sz="2000" b="1" dirty="0"/>
              <a:t>Normal gradients are significantly affected by pathological situations</a:t>
            </a:r>
          </a:p>
        </p:txBody>
      </p:sp>
    </p:spTree>
    <p:extLst>
      <p:ext uri="{BB962C8B-B14F-4D97-AF65-F5344CB8AC3E}">
        <p14:creationId xmlns:p14="http://schemas.microsoft.com/office/powerpoint/2010/main" val="841034576"/>
      </p:ext>
    </p:extLst>
  </p:cSld>
  <p:clrMapOvr>
    <a:masterClrMapping/>
  </p:clrMapOvr>
  <p:transition>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a:extLst>
              <a:ext uri="{FF2B5EF4-FFF2-40B4-BE49-F238E27FC236}">
                <a16:creationId xmlns:a16="http://schemas.microsoft.com/office/drawing/2014/main" id="{CB2BB23E-8AE0-448D-A5B9-FB44EAF94993}"/>
              </a:ext>
            </a:extLst>
          </p:cNvPr>
          <p:cNvSpPr txBox="1">
            <a:spLocks noGrp="1" noChangeArrowheads="1"/>
          </p:cNvSpPr>
          <p:nvPr/>
        </p:nvSpPr>
        <p:spPr bwMode="auto">
          <a:xfrm>
            <a:off x="5012983" y="5582933"/>
            <a:ext cx="6701847" cy="76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tIns="0" rIns="180000" bIns="0" anchor="ctr"/>
          <a:lstStyle>
            <a:lvl1pPr>
              <a:spcBef>
                <a:spcPct val="20000"/>
              </a:spcBef>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1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100">
                <a:solidFill>
                  <a:schemeClr val="tx1"/>
                </a:solidFill>
                <a:latin typeface="Arial" panose="020B0604020202020204" pitchFamily="34" charset="0"/>
                <a:ea typeface="ＭＳ Ｐゴシック" panose="020B0600070205080204" pitchFamily="34" charset="-128"/>
              </a:defRPr>
            </a:lvl9pPr>
          </a:lstStyle>
          <a:p>
            <a:pPr>
              <a:spcBef>
                <a:spcPct val="0"/>
              </a:spcBef>
              <a:spcAft>
                <a:spcPts val="600"/>
              </a:spcAft>
              <a:buNone/>
            </a:pPr>
            <a:r>
              <a:rPr lang="en-US" altLang="en-US" sz="1200" dirty="0">
                <a:solidFill>
                  <a:srgbClr val="333333"/>
                </a:solidFill>
              </a:rPr>
              <a:t>BJA: British Journal of Anaesthesia, Volume 115, Issue 3, 21 July 2015, Pages 357–365, https://doi.org/10.1093/bja/aev162</a:t>
            </a:r>
          </a:p>
        </p:txBody>
      </p:sp>
      <p:sp>
        <p:nvSpPr>
          <p:cNvPr id="5123" name="Title 1">
            <a:extLst>
              <a:ext uri="{FF2B5EF4-FFF2-40B4-BE49-F238E27FC236}">
                <a16:creationId xmlns:a16="http://schemas.microsoft.com/office/drawing/2014/main" id="{9B1BBEC3-D87A-4641-A350-D847F7A748EF}"/>
              </a:ext>
            </a:extLst>
          </p:cNvPr>
          <p:cNvSpPr>
            <a:spLocks noGrp="1"/>
          </p:cNvSpPr>
          <p:nvPr>
            <p:ph type="title" idx="4294967295"/>
          </p:nvPr>
        </p:nvSpPr>
        <p:spPr>
          <a:xfrm>
            <a:off x="1066800" y="264628"/>
            <a:ext cx="10134600" cy="612775"/>
          </a:xfrm>
        </p:spPr>
        <p:txBody>
          <a:bodyPr/>
          <a:lstStyle/>
          <a:p>
            <a:pPr algn="ctr"/>
            <a:r>
              <a:rPr lang="en-US" altLang="en-US" sz="2800" b="1" dirty="0">
                <a:effectLst>
                  <a:outerShdw blurRad="38100" dist="38100" dir="2700000" algn="tl">
                    <a:srgbClr val="000000">
                      <a:alpha val="43137"/>
                    </a:srgbClr>
                  </a:outerShdw>
                </a:effectLst>
              </a:rPr>
              <a:t>Tissue Oxygen Tension (Tpo2) Values Measured In Different Organs In Different Species</a:t>
            </a:r>
          </a:p>
        </p:txBody>
      </p:sp>
      <p:pic>
        <p:nvPicPr>
          <p:cNvPr id="5126" name="Picture 6" descr="Cover">
            <a:extLst>
              <a:ext uri="{FF2B5EF4-FFF2-40B4-BE49-F238E27FC236}">
                <a16:creationId xmlns:a16="http://schemas.microsoft.com/office/drawing/2014/main" id="{4015C58B-A9E3-44EC-BCCA-189D703C97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5251" y="1206808"/>
            <a:ext cx="6656449" cy="44291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74D6C8B-DC52-4B13-974D-DBFF0D3CEC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1131479"/>
            <a:ext cx="4121881" cy="5135971"/>
          </a:xfrm>
          <a:prstGeom prst="rect">
            <a:avLst/>
          </a:prstGeom>
          <a:ln>
            <a:solidFill>
              <a:schemeClr val="bg2">
                <a:lumMod val="50000"/>
              </a:schemeClr>
            </a:solidFill>
          </a:ln>
        </p:spPr>
      </p:pic>
    </p:spTree>
    <p:extLst>
      <p:ext uri="{BB962C8B-B14F-4D97-AF65-F5344CB8AC3E}">
        <p14:creationId xmlns:p14="http://schemas.microsoft.com/office/powerpoint/2010/main" val="1269178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C722-EFF7-433C-AC75-227EFF32EBF7}"/>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rPr>
              <a:t>Intracellular Oxygen Sensing: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HIF-alpha Inducible Genes</a:t>
            </a:r>
          </a:p>
        </p:txBody>
      </p:sp>
      <p:sp>
        <p:nvSpPr>
          <p:cNvPr id="3" name="Slide Number Placeholder 2">
            <a:extLst>
              <a:ext uri="{FF2B5EF4-FFF2-40B4-BE49-F238E27FC236}">
                <a16:creationId xmlns:a16="http://schemas.microsoft.com/office/drawing/2014/main" id="{86246D61-5819-408B-AD7C-6AB531ABE9D1}"/>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36</a:t>
            </a:fld>
            <a:endParaRPr lang="en-US" dirty="0">
              <a:solidFill>
                <a:prstClr val="black"/>
              </a:solidFill>
            </a:endParaRPr>
          </a:p>
        </p:txBody>
      </p:sp>
      <p:pic>
        <p:nvPicPr>
          <p:cNvPr id="4" name="Picture 3">
            <a:extLst>
              <a:ext uri="{FF2B5EF4-FFF2-40B4-BE49-F238E27FC236}">
                <a16:creationId xmlns:a16="http://schemas.microsoft.com/office/drawing/2014/main" id="{0F6D4CBD-BD00-419E-9788-A405E3CB1B9F}"/>
              </a:ext>
            </a:extLst>
          </p:cNvPr>
          <p:cNvPicPr>
            <a:picLocks noChangeAspect="1"/>
          </p:cNvPicPr>
          <p:nvPr/>
        </p:nvPicPr>
        <p:blipFill>
          <a:blip r:embed="rId2"/>
          <a:stretch>
            <a:fillRect/>
          </a:stretch>
        </p:blipFill>
        <p:spPr>
          <a:xfrm>
            <a:off x="200340" y="1143000"/>
            <a:ext cx="6585270" cy="4670405"/>
          </a:xfrm>
          <a:prstGeom prst="rect">
            <a:avLst/>
          </a:prstGeom>
        </p:spPr>
      </p:pic>
      <p:sp>
        <p:nvSpPr>
          <p:cNvPr id="5" name="Rectangle 4">
            <a:extLst>
              <a:ext uri="{FF2B5EF4-FFF2-40B4-BE49-F238E27FC236}">
                <a16:creationId xmlns:a16="http://schemas.microsoft.com/office/drawing/2014/main" id="{A63FFCC7-4534-4755-B4D2-784E08469910}"/>
              </a:ext>
            </a:extLst>
          </p:cNvPr>
          <p:cNvSpPr/>
          <p:nvPr/>
        </p:nvSpPr>
        <p:spPr>
          <a:xfrm>
            <a:off x="6400800" y="1436906"/>
            <a:ext cx="5410200" cy="2554545"/>
          </a:xfrm>
          <a:prstGeom prst="rect">
            <a:avLst/>
          </a:prstGeom>
        </p:spPr>
        <p:txBody>
          <a:bodyPr wrap="square">
            <a:spAutoFit/>
          </a:bodyPr>
          <a:lstStyle/>
          <a:p>
            <a:pPr algn="ctr"/>
            <a:r>
              <a:rPr lang="en-US" sz="1600" b="1" dirty="0">
                <a:latin typeface="+mj-lt"/>
              </a:rPr>
              <a:t>Intracellular oxygen sensing and erythropoietin production </a:t>
            </a:r>
          </a:p>
          <a:p>
            <a:r>
              <a:rPr lang="en-US" sz="1600" dirty="0">
                <a:latin typeface="+mj-lt"/>
              </a:rPr>
              <a:t>The cellular response to hypoxia is controlled by a family of transcription factors, known as hypoxia-inducible factors (HIFs). In the presence of normoxia, HIF</a:t>
            </a:r>
            <a:r>
              <a:rPr lang="el-GR" sz="1600" dirty="0">
                <a:latin typeface="+mj-lt"/>
              </a:rPr>
              <a:t>α </a:t>
            </a:r>
            <a:r>
              <a:rPr lang="en-US" sz="1600" dirty="0">
                <a:latin typeface="+mj-lt"/>
              </a:rPr>
              <a:t>is rapidly destroyed. Under conditions of tissue hypoxia, the proteasomal degradation of HIF</a:t>
            </a:r>
            <a:r>
              <a:rPr lang="el-GR" sz="1600" dirty="0">
                <a:latin typeface="+mj-lt"/>
              </a:rPr>
              <a:t>α </a:t>
            </a:r>
            <a:r>
              <a:rPr lang="en-US" sz="1600" dirty="0">
                <a:latin typeface="+mj-lt"/>
              </a:rPr>
              <a:t>is slowed, resulting in its cytoplasmic accumulation and subsequent translocation to the nucleus, where it dimerizes with HIF</a:t>
            </a:r>
            <a:r>
              <a:rPr lang="el-GR" sz="1600" dirty="0">
                <a:latin typeface="+mj-lt"/>
              </a:rPr>
              <a:t>β </a:t>
            </a:r>
            <a:r>
              <a:rPr lang="en-US" sz="1600" dirty="0">
                <a:latin typeface="+mj-lt"/>
              </a:rPr>
              <a:t>and enhances the transcription of the </a:t>
            </a:r>
            <a:r>
              <a:rPr lang="en-US" sz="1600" i="1" dirty="0">
                <a:latin typeface="+mj-lt"/>
              </a:rPr>
              <a:t>Epo</a:t>
            </a:r>
            <a:r>
              <a:rPr lang="en-US" sz="1600" dirty="0">
                <a:latin typeface="+mj-lt"/>
              </a:rPr>
              <a:t> gene.</a:t>
            </a:r>
          </a:p>
        </p:txBody>
      </p:sp>
      <p:sp>
        <p:nvSpPr>
          <p:cNvPr id="6" name="Rectangle 5">
            <a:extLst>
              <a:ext uri="{FF2B5EF4-FFF2-40B4-BE49-F238E27FC236}">
                <a16:creationId xmlns:a16="http://schemas.microsoft.com/office/drawing/2014/main" id="{20151859-DA9C-4DA9-BF76-8F96030A6EC4}"/>
              </a:ext>
            </a:extLst>
          </p:cNvPr>
          <p:cNvSpPr/>
          <p:nvPr/>
        </p:nvSpPr>
        <p:spPr>
          <a:xfrm>
            <a:off x="304800" y="5813405"/>
            <a:ext cx="6448126" cy="369332"/>
          </a:xfrm>
          <a:prstGeom prst="rect">
            <a:avLst/>
          </a:prstGeom>
        </p:spPr>
        <p:txBody>
          <a:bodyPr wrap="square">
            <a:spAutoFit/>
          </a:bodyPr>
          <a:lstStyle/>
          <a:p>
            <a:r>
              <a:rPr lang="en-US" dirty="0">
                <a:latin typeface="NexusSans"/>
              </a:rPr>
              <a:t>From Patnaik MM, Tefferi A 2009. Leukemia 23:834–844</a:t>
            </a:r>
            <a:endParaRPr lang="en-US" dirty="0"/>
          </a:p>
        </p:txBody>
      </p:sp>
    </p:spTree>
    <p:extLst>
      <p:ext uri="{BB962C8B-B14F-4D97-AF65-F5344CB8AC3E}">
        <p14:creationId xmlns:p14="http://schemas.microsoft.com/office/powerpoint/2010/main" val="257147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943041-DFE4-4640-95B0-D121E2AAD5F6}"/>
              </a:ext>
            </a:extLst>
          </p:cNvPr>
          <p:cNvSpPr>
            <a:spLocks noGrp="1"/>
          </p:cNvSpPr>
          <p:nvPr>
            <p:ph type="sldNum" sz="quarter" idx="4294967295"/>
          </p:nvPr>
        </p:nvSpPr>
        <p:spPr>
          <a:xfrm>
            <a:off x="10494549" y="6096000"/>
            <a:ext cx="1697451" cy="256485"/>
          </a:xfrm>
        </p:spPr>
        <p:txBody>
          <a:bodyPr/>
          <a:lstStyle/>
          <a:p>
            <a:pPr>
              <a:defRPr/>
            </a:pPr>
            <a:fld id="{49C0EE74-1F2C-4D2D-91EC-B282DFC749DA}" type="slidenum">
              <a:rPr lang="en-US" smtClean="0">
                <a:solidFill>
                  <a:prstClr val="black"/>
                </a:solidFill>
              </a:rPr>
              <a:pPr>
                <a:defRPr/>
              </a:pPr>
              <a:t>37</a:t>
            </a:fld>
            <a:endParaRPr lang="en-US" dirty="0">
              <a:solidFill>
                <a:prstClr val="black"/>
              </a:solidFill>
            </a:endParaRPr>
          </a:p>
        </p:txBody>
      </p:sp>
      <p:sp>
        <p:nvSpPr>
          <p:cNvPr id="4" name="Title 3">
            <a:extLst>
              <a:ext uri="{FF2B5EF4-FFF2-40B4-BE49-F238E27FC236}">
                <a16:creationId xmlns:a16="http://schemas.microsoft.com/office/drawing/2014/main" id="{6788E360-068D-4B9D-A5DF-0B59FF3592C9}"/>
              </a:ext>
            </a:extLst>
          </p:cNvPr>
          <p:cNvSpPr>
            <a:spLocks noGrp="1"/>
          </p:cNvSpPr>
          <p:nvPr>
            <p:ph type="title"/>
          </p:nvPr>
        </p:nvSpPr>
        <p:spPr/>
        <p:txBody>
          <a:bodyPr/>
          <a:lstStyle/>
          <a:p>
            <a:r>
              <a:rPr lang="en-US" dirty="0">
                <a:latin typeface="Helvetica Neue"/>
              </a:rPr>
              <a:t>Kidney Arterial Vasculature and Oxygenation </a:t>
            </a:r>
            <a:endParaRPr lang="en-US" b="0" dirty="0">
              <a:effectLst/>
            </a:endParaRPr>
          </a:p>
        </p:txBody>
      </p:sp>
      <p:sp>
        <p:nvSpPr>
          <p:cNvPr id="6" name="Rectangle 5">
            <a:extLst>
              <a:ext uri="{FF2B5EF4-FFF2-40B4-BE49-F238E27FC236}">
                <a16:creationId xmlns:a16="http://schemas.microsoft.com/office/drawing/2014/main" id="{CEE34C9F-D095-432E-8E67-0FAB9E90EA53}"/>
              </a:ext>
            </a:extLst>
          </p:cNvPr>
          <p:cNvSpPr/>
          <p:nvPr/>
        </p:nvSpPr>
        <p:spPr>
          <a:xfrm>
            <a:off x="436559" y="6229374"/>
            <a:ext cx="6295313" cy="246221"/>
          </a:xfrm>
          <a:prstGeom prst="rect">
            <a:avLst/>
          </a:prstGeom>
        </p:spPr>
        <p:txBody>
          <a:bodyPr wrap="none">
            <a:spAutoFit/>
          </a:bodyPr>
          <a:lstStyle/>
          <a:p>
            <a:r>
              <a:rPr lang="en-US" sz="1000" dirty="0">
                <a:solidFill>
                  <a:srgbClr val="666666"/>
                </a:solidFill>
                <a:latin typeface="Raleway"/>
              </a:rPr>
              <a:t>Bankir https://www.theisn.org/news/item/1464-vascular-tubular-relationships-in-the-mammalian-kidney</a:t>
            </a:r>
            <a:endParaRPr lang="en-US" sz="1000" dirty="0"/>
          </a:p>
        </p:txBody>
      </p:sp>
      <p:sp>
        <p:nvSpPr>
          <p:cNvPr id="2" name="Rectangle 1">
            <a:extLst>
              <a:ext uri="{FF2B5EF4-FFF2-40B4-BE49-F238E27FC236}">
                <a16:creationId xmlns:a16="http://schemas.microsoft.com/office/drawing/2014/main" id="{0ED4A44A-802D-497B-BE96-14C129A5891D}"/>
              </a:ext>
            </a:extLst>
          </p:cNvPr>
          <p:cNvSpPr/>
          <p:nvPr/>
        </p:nvSpPr>
        <p:spPr>
          <a:xfrm>
            <a:off x="2975821" y="5224028"/>
            <a:ext cx="3120179" cy="646331"/>
          </a:xfrm>
          <a:prstGeom prst="rect">
            <a:avLst/>
          </a:prstGeom>
        </p:spPr>
        <p:txBody>
          <a:bodyPr wrap="square">
            <a:spAutoFit/>
          </a:bodyPr>
          <a:lstStyle/>
          <a:p>
            <a:r>
              <a:rPr lang="en-US" dirty="0">
                <a:latin typeface="Helvetica Neue"/>
              </a:rPr>
              <a:t>Rat kidney filled with Microfil. </a:t>
            </a:r>
            <a:r>
              <a:rPr lang="en-US" dirty="0">
                <a:solidFill>
                  <a:srgbClr val="444444"/>
                </a:solidFill>
                <a:latin typeface="Helvetica Neue"/>
              </a:rPr>
              <a:t>Longitudinal section</a:t>
            </a:r>
            <a:endParaRPr lang="en-US" dirty="0"/>
          </a:p>
        </p:txBody>
      </p:sp>
      <p:pic>
        <p:nvPicPr>
          <p:cNvPr id="13316" name="Picture 4" descr="https://www.theisn.org/images/stories/pathgall/e/3.jpg">
            <a:extLst>
              <a:ext uri="{FF2B5EF4-FFF2-40B4-BE49-F238E27FC236}">
                <a16:creationId xmlns:a16="http://schemas.microsoft.com/office/drawing/2014/main" id="{CEB3F438-CA59-45E6-B24A-3CFA75E93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634" y="1779376"/>
            <a:ext cx="5483162" cy="304334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ttps://www.theisn.org/images/stories/pathgall/e/2.jpg">
            <a:extLst>
              <a:ext uri="{FF2B5EF4-FFF2-40B4-BE49-F238E27FC236}">
                <a16:creationId xmlns:a16="http://schemas.microsoft.com/office/drawing/2014/main" id="{EF15C452-D98A-4668-BBE8-E6F780FD66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512808"/>
            <a:ext cx="2511995" cy="1661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1B71D61-19B0-4A7D-BFA0-5E3F5158EE34}"/>
              </a:ext>
            </a:extLst>
          </p:cNvPr>
          <p:cNvSpPr/>
          <p:nvPr/>
        </p:nvSpPr>
        <p:spPr>
          <a:xfrm>
            <a:off x="228599" y="1106744"/>
            <a:ext cx="6281197" cy="707886"/>
          </a:xfrm>
          <a:prstGeom prst="rect">
            <a:avLst/>
          </a:prstGeom>
        </p:spPr>
        <p:txBody>
          <a:bodyPr wrap="square">
            <a:spAutoFit/>
          </a:bodyPr>
          <a:lstStyle/>
          <a:p>
            <a:pPr algn="ctr"/>
            <a:r>
              <a:rPr lang="en-US" sz="2000" b="1" dirty="0">
                <a:solidFill>
                  <a:srgbClr val="444444"/>
                </a:solidFill>
                <a:latin typeface="Helvetica Neue"/>
              </a:rPr>
              <a:t>The vascular patterns of the cortex and the three zones of the medulla are distinctly different </a:t>
            </a:r>
            <a:endParaRPr lang="en-US" sz="2000" b="1" dirty="0"/>
          </a:p>
        </p:txBody>
      </p:sp>
      <p:grpSp>
        <p:nvGrpSpPr>
          <p:cNvPr id="9" name="Group 8">
            <a:extLst>
              <a:ext uri="{FF2B5EF4-FFF2-40B4-BE49-F238E27FC236}">
                <a16:creationId xmlns:a16="http://schemas.microsoft.com/office/drawing/2014/main" id="{164E1ED8-85CE-4B52-A9CF-468690F2E6AE}"/>
              </a:ext>
            </a:extLst>
          </p:cNvPr>
          <p:cNvGrpSpPr/>
          <p:nvPr/>
        </p:nvGrpSpPr>
        <p:grpSpPr>
          <a:xfrm>
            <a:off x="7107266" y="1435831"/>
            <a:ext cx="3664454" cy="2887630"/>
            <a:chOff x="823937" y="1483242"/>
            <a:chExt cx="5768252" cy="4832973"/>
          </a:xfrm>
        </p:grpSpPr>
        <p:pic>
          <p:nvPicPr>
            <p:cNvPr id="10" name="Picture 2" descr="http://site.hypoxyprobe.com/images/Hypoxia-in-rat-kidney-outer-medulla.jpg">
              <a:extLst>
                <a:ext uri="{FF2B5EF4-FFF2-40B4-BE49-F238E27FC236}">
                  <a16:creationId xmlns:a16="http://schemas.microsoft.com/office/drawing/2014/main" id="{A3512487-C464-4AAB-95A7-C69764F4C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189" y="1483242"/>
              <a:ext cx="5715000" cy="44767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C9400C3-F397-4538-8EEA-86DF532A2EF1}"/>
                </a:ext>
              </a:extLst>
            </p:cNvPr>
            <p:cNvSpPr/>
            <p:nvPr/>
          </p:nvSpPr>
          <p:spPr>
            <a:xfrm>
              <a:off x="823937" y="6039990"/>
              <a:ext cx="5688957" cy="276225"/>
            </a:xfrm>
            <a:prstGeom prst="rect">
              <a:avLst/>
            </a:prstGeom>
          </p:spPr>
          <p:txBody>
            <a:bodyPr wrap="square">
              <a:spAutoFit/>
            </a:bodyPr>
            <a:lstStyle/>
            <a:p>
              <a:r>
                <a:rPr lang="en-US" sz="1200" dirty="0"/>
                <a:t>http://site.hypoxyprobe.com/images/Hypoxia-in-rat-kidney-outer-medulla.jpg</a:t>
              </a:r>
            </a:p>
          </p:txBody>
        </p:sp>
      </p:grpSp>
      <p:sp>
        <p:nvSpPr>
          <p:cNvPr id="12" name="Rectangle 11">
            <a:extLst>
              <a:ext uri="{FF2B5EF4-FFF2-40B4-BE49-F238E27FC236}">
                <a16:creationId xmlns:a16="http://schemas.microsoft.com/office/drawing/2014/main" id="{77AEDD39-5B11-4710-BAC3-0547F77E3F78}"/>
              </a:ext>
            </a:extLst>
          </p:cNvPr>
          <p:cNvSpPr/>
          <p:nvPr/>
        </p:nvSpPr>
        <p:spPr>
          <a:xfrm>
            <a:off x="7242037" y="1587931"/>
            <a:ext cx="1877437" cy="369332"/>
          </a:xfrm>
          <a:prstGeom prst="rect">
            <a:avLst/>
          </a:prstGeom>
        </p:spPr>
        <p:txBody>
          <a:bodyPr wrap="none">
            <a:spAutoFit/>
          </a:bodyPr>
          <a:lstStyle/>
          <a:p>
            <a:r>
              <a:rPr lang="en-US" b="1" dirty="0">
                <a:solidFill>
                  <a:schemeClr val="bg1"/>
                </a:solidFill>
                <a:effectLst>
                  <a:outerShdw blurRad="38100" dist="38100" dir="2700000" algn="tl">
                    <a:srgbClr val="000000">
                      <a:alpha val="43137"/>
                    </a:srgbClr>
                  </a:outerShdw>
                </a:effectLst>
              </a:rPr>
              <a:t>Kidney Medulla</a:t>
            </a:r>
            <a:endParaRPr lang="en-US" b="1" dirty="0">
              <a:solidFill>
                <a:schemeClr val="bg1"/>
              </a:solidFill>
            </a:endParaRPr>
          </a:p>
        </p:txBody>
      </p:sp>
      <p:sp>
        <p:nvSpPr>
          <p:cNvPr id="5" name="Rectangle 4">
            <a:extLst>
              <a:ext uri="{FF2B5EF4-FFF2-40B4-BE49-F238E27FC236}">
                <a16:creationId xmlns:a16="http://schemas.microsoft.com/office/drawing/2014/main" id="{A94EB5BD-F1C7-4C74-8294-E9D837F9E569}"/>
              </a:ext>
            </a:extLst>
          </p:cNvPr>
          <p:cNvSpPr/>
          <p:nvPr/>
        </p:nvSpPr>
        <p:spPr>
          <a:xfrm>
            <a:off x="6981843" y="1066499"/>
            <a:ext cx="4134465" cy="369332"/>
          </a:xfrm>
          <a:prstGeom prst="rect">
            <a:avLst/>
          </a:prstGeom>
        </p:spPr>
        <p:txBody>
          <a:bodyPr wrap="none">
            <a:spAutoFit/>
          </a:bodyPr>
          <a:lstStyle/>
          <a:p>
            <a:pPr algn="ctr"/>
            <a:r>
              <a:rPr lang="en-US" b="1" dirty="0"/>
              <a:t>Experimental Detection of Hypoxia</a:t>
            </a:r>
          </a:p>
        </p:txBody>
      </p:sp>
      <p:sp>
        <p:nvSpPr>
          <p:cNvPr id="14" name="Rectangle 13">
            <a:extLst>
              <a:ext uri="{FF2B5EF4-FFF2-40B4-BE49-F238E27FC236}">
                <a16:creationId xmlns:a16="http://schemas.microsoft.com/office/drawing/2014/main" id="{764609D9-D3F6-43E9-9F11-F360483C2C8F}"/>
              </a:ext>
            </a:extLst>
          </p:cNvPr>
          <p:cNvSpPr/>
          <p:nvPr/>
        </p:nvSpPr>
        <p:spPr>
          <a:xfrm>
            <a:off x="6711230" y="4323461"/>
            <a:ext cx="6248400" cy="646331"/>
          </a:xfrm>
          <a:prstGeom prst="rect">
            <a:avLst/>
          </a:prstGeom>
        </p:spPr>
        <p:txBody>
          <a:bodyPr wrap="square">
            <a:spAutoFit/>
          </a:bodyPr>
          <a:lstStyle/>
          <a:p>
            <a:endParaRPr lang="en-US" sz="1200" dirty="0">
              <a:hlinkClick r:id="rId5"/>
            </a:endParaRPr>
          </a:p>
          <a:p>
            <a:r>
              <a:rPr lang="en-US" sz="1200" dirty="0">
                <a:hlinkClick r:id="rId5"/>
              </a:rPr>
              <a:t>Imaging Hypoxia  References http://www.hypoxia-imaging.org/references.htm</a:t>
            </a:r>
            <a:endParaRPr lang="en-US" sz="1200" dirty="0"/>
          </a:p>
          <a:p>
            <a:endParaRPr lang="en-US" sz="1200" dirty="0"/>
          </a:p>
        </p:txBody>
      </p:sp>
      <p:sp>
        <p:nvSpPr>
          <p:cNvPr id="15" name="Rectangle 14">
            <a:extLst>
              <a:ext uri="{FF2B5EF4-FFF2-40B4-BE49-F238E27FC236}">
                <a16:creationId xmlns:a16="http://schemas.microsoft.com/office/drawing/2014/main" id="{C82DC31A-D1F2-405F-B0DE-C7AF42DD3539}"/>
              </a:ext>
            </a:extLst>
          </p:cNvPr>
          <p:cNvSpPr/>
          <p:nvPr/>
        </p:nvSpPr>
        <p:spPr>
          <a:xfrm>
            <a:off x="6705600" y="4733088"/>
            <a:ext cx="5486400" cy="1754326"/>
          </a:xfrm>
          <a:prstGeom prst="rect">
            <a:avLst/>
          </a:prstGeom>
        </p:spPr>
        <p:txBody>
          <a:bodyPr wrap="square">
            <a:spAutoFit/>
          </a:bodyPr>
          <a:lstStyle/>
          <a:p>
            <a:r>
              <a:rPr lang="en-US" sz="1200" dirty="0"/>
              <a:t>Koch CJ (2002) Measurement of absolute oxygen levels in cells and tissues using oxygen sensors and 2-nitroimidazole EF5. Methods in </a:t>
            </a:r>
            <a:r>
              <a:rPr lang="en-US" sz="1050" dirty="0"/>
              <a:t>Enzymology</a:t>
            </a:r>
            <a:r>
              <a:rPr lang="en-US" sz="1200" dirty="0"/>
              <a:t> 352: 3-31 - Sigma EF5 Hypoxia Detection Kit (immunofluorescence)</a:t>
            </a:r>
          </a:p>
          <a:p>
            <a:r>
              <a:rPr lang="en-US" sz="1200" dirty="0"/>
              <a:t>Pimonidazole HCl (Hypoxyprobe-1) See </a:t>
            </a:r>
            <a:r>
              <a:rPr lang="en-US" sz="1200" dirty="0">
                <a:hlinkClick r:id="rId6"/>
              </a:rPr>
              <a:t>http://www.hypoxyprobe.com/hypoxyprobe-products.html</a:t>
            </a:r>
            <a:endParaRPr lang="en-US" sz="1200" dirty="0"/>
          </a:p>
          <a:p>
            <a:r>
              <a:rPr lang="en-US" sz="1200" dirty="0"/>
              <a:t>HIF responsive genes: JMJD1A, VEGF, GLUT1, EPO, HK1 levels (Note: additional pathways are controlling expression)</a:t>
            </a:r>
          </a:p>
          <a:p>
            <a:r>
              <a:rPr lang="en-US" sz="1200" dirty="0"/>
              <a:t>Expression involucrin and carbonic anhydrase IX (Br. J. Cancer, 90: 728-735, 2004)</a:t>
            </a:r>
          </a:p>
        </p:txBody>
      </p:sp>
      <p:sp>
        <p:nvSpPr>
          <p:cNvPr id="16" name="Rectangle 15">
            <a:extLst>
              <a:ext uri="{FF2B5EF4-FFF2-40B4-BE49-F238E27FC236}">
                <a16:creationId xmlns:a16="http://schemas.microsoft.com/office/drawing/2014/main" id="{CA285232-36BD-4C37-BCA2-BA2108F11014}"/>
              </a:ext>
            </a:extLst>
          </p:cNvPr>
          <p:cNvSpPr/>
          <p:nvPr/>
        </p:nvSpPr>
        <p:spPr>
          <a:xfrm>
            <a:off x="842634" y="2493369"/>
            <a:ext cx="10214186" cy="1754326"/>
          </a:xfrm>
          <a:prstGeom prst="rect">
            <a:avLst/>
          </a:prstGeom>
          <a:solidFill>
            <a:srgbClr val="CBFA76"/>
          </a:solidFill>
        </p:spPr>
        <p:txBody>
          <a:bodyPr wrap="square">
            <a:spAutoFit/>
          </a:bodyPr>
          <a:lstStyle/>
          <a:p>
            <a:pPr lvl="1"/>
            <a:r>
              <a:rPr lang="en-US" sz="2400" dirty="0"/>
              <a:t>Potential strategy for using hypoxia fingerprint to increase precision of SC localization based on distance from vasculature </a:t>
            </a:r>
          </a:p>
          <a:p>
            <a:pPr marL="742950" lvl="1" indent="-285750">
              <a:buFont typeface="Arial" panose="020B0604020202020204" pitchFamily="34" charset="0"/>
              <a:buChar char="•"/>
            </a:pPr>
            <a:r>
              <a:rPr lang="en-US" sz="2000" dirty="0"/>
              <a:t>Measure induction/expression gradients of hypoxia-inducible genes in various cell clusters - likely to be organ/tissue and cell type specific</a:t>
            </a:r>
          </a:p>
          <a:p>
            <a:pPr marL="742950" lvl="1" indent="-285750">
              <a:buFont typeface="Arial" panose="020B0604020202020204" pitchFamily="34" charset="0"/>
              <a:buChar char="•"/>
            </a:pPr>
            <a:r>
              <a:rPr lang="en-US" sz="2000" dirty="0"/>
              <a:t>Image hypoxia</a:t>
            </a:r>
          </a:p>
        </p:txBody>
      </p:sp>
    </p:spTree>
    <p:extLst>
      <p:ext uri="{BB962C8B-B14F-4D97-AF65-F5344CB8AC3E}">
        <p14:creationId xmlns:p14="http://schemas.microsoft.com/office/powerpoint/2010/main" val="100754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520926-79A4-4830-9AB6-A331CDDE8B7B}"/>
              </a:ext>
            </a:extLst>
          </p:cNvPr>
          <p:cNvSpPr>
            <a:spLocks noGrp="1"/>
          </p:cNvSpPr>
          <p:nvPr>
            <p:ph type="sldNum" sz="quarter" idx="4294967295"/>
          </p:nvPr>
        </p:nvSpPr>
        <p:spPr>
          <a:xfrm>
            <a:off x="10494549" y="6096000"/>
            <a:ext cx="1697451" cy="256485"/>
          </a:xfrm>
        </p:spPr>
        <p:txBody>
          <a:bodyPr/>
          <a:lstStyle/>
          <a:p>
            <a:pPr>
              <a:defRPr/>
            </a:pPr>
            <a:fld id="{49C0EE74-1F2C-4D2D-91EC-B282DFC749DA}" type="slidenum">
              <a:rPr lang="en-US" smtClean="0">
                <a:solidFill>
                  <a:prstClr val="black"/>
                </a:solidFill>
              </a:rPr>
              <a:pPr>
                <a:defRPr/>
              </a:pPr>
              <a:t>38</a:t>
            </a:fld>
            <a:endParaRPr lang="en-US" dirty="0">
              <a:solidFill>
                <a:prstClr val="black"/>
              </a:solidFill>
            </a:endParaRPr>
          </a:p>
        </p:txBody>
      </p:sp>
      <p:sp>
        <p:nvSpPr>
          <p:cNvPr id="4" name="Title 3">
            <a:extLst>
              <a:ext uri="{FF2B5EF4-FFF2-40B4-BE49-F238E27FC236}">
                <a16:creationId xmlns:a16="http://schemas.microsoft.com/office/drawing/2014/main" id="{E58843BB-ACE3-4EF0-878B-337F5EAA294A}"/>
              </a:ext>
            </a:extLst>
          </p:cNvPr>
          <p:cNvSpPr>
            <a:spLocks noGrp="1"/>
          </p:cNvSpPr>
          <p:nvPr>
            <p:ph type="title"/>
          </p:nvPr>
        </p:nvSpPr>
        <p:spPr/>
        <p:txBody>
          <a:bodyPr/>
          <a:lstStyle/>
          <a:p>
            <a:r>
              <a:rPr lang="en-US" dirty="0"/>
              <a:t>There is more…Vasculature of Various Organs</a:t>
            </a:r>
            <a:br>
              <a:rPr lang="en-US" dirty="0"/>
            </a:br>
            <a:r>
              <a:rPr lang="en-US" dirty="0"/>
              <a:t>Examples and Considerations</a:t>
            </a:r>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D9F929F1-3514-493E-A450-74B9EFC5EF47}"/>
                  </a:ext>
                </a:extLst>
              </p:cNvPr>
              <p:cNvGraphicFramePr>
                <a:graphicFrameLocks noChangeAspect="1"/>
              </p:cNvGraphicFramePr>
              <p:nvPr>
                <p:extLst>
                  <p:ext uri="{D42A27DB-BD31-4B8C-83A1-F6EECF244321}">
                    <p14:modId xmlns:p14="http://schemas.microsoft.com/office/powerpoint/2010/main" val="2214539912"/>
                  </p:ext>
                </p:extLst>
              </p:nvPr>
            </p:nvGraphicFramePr>
            <p:xfrm>
              <a:off x="1219200" y="1327398"/>
              <a:ext cx="3552526" cy="2375011"/>
            </p:xfrm>
            <a:graphic>
              <a:graphicData uri="http://schemas.microsoft.com/office/powerpoint/2016/slidezoom">
                <pslz:sldZm>
                  <pslz:sldZmObj sldId="688" cId="1245377416">
                    <pslz:zmPr id="{E131BC71-AF6E-48D9-86C0-6599F0C0DABE}" returnToParent="0" transitionDur="1000">
                      <p166:blipFill xmlns:p166="http://schemas.microsoft.com/office/powerpoint/2016/6/main">
                        <a:blip r:embed="rId2"/>
                        <a:stretch>
                          <a:fillRect/>
                        </a:stretch>
                      </p166:blipFill>
                      <p166:spPr xmlns:p166="http://schemas.microsoft.com/office/powerpoint/2016/6/main">
                        <a:xfrm>
                          <a:off x="0" y="0"/>
                          <a:ext cx="3552526" cy="2375011"/>
                        </a:xfrm>
                        <a:prstGeom prst="rect">
                          <a:avLst/>
                        </a:prstGeom>
                        <a:ln w="3175">
                          <a:solidFill>
                            <a:prstClr val="ltGray"/>
                          </a:solidFill>
                        </a:ln>
                      </p166:spPr>
                    </pslz:zmPr>
                  </pslz:sldZmObj>
                </pslz:sldZm>
              </a:graphicData>
            </a:graphic>
          </p:graphicFrame>
        </mc:Choice>
        <mc:Fallback xmlns="">
          <p:pic>
            <p:nvPicPr>
              <p:cNvPr id="13" name="Slide Zoom 12">
                <a:hlinkClick r:id="rId3" action="ppaction://hlinksldjump"/>
                <a:extLst>
                  <a:ext uri="{FF2B5EF4-FFF2-40B4-BE49-F238E27FC236}">
                    <a16:creationId xmlns:a16="http://schemas.microsoft.com/office/drawing/2014/main" id="{D9F929F1-3514-493E-A450-74B9EFC5EF47}"/>
                  </a:ext>
                </a:extLst>
              </p:cNvPr>
              <p:cNvPicPr>
                <a:picLocks noGrp="1" noRot="1" noChangeAspect="1" noMove="1" noResize="1" noEditPoints="1" noAdjustHandles="1" noChangeArrowheads="1" noChangeShapeType="1"/>
              </p:cNvPicPr>
              <p:nvPr/>
            </p:nvPicPr>
            <p:blipFill>
              <a:blip r:embed="rId4"/>
              <a:stretch>
                <a:fillRect/>
              </a:stretch>
            </p:blipFill>
            <p:spPr>
              <a:xfrm>
                <a:off x="1219200" y="1327398"/>
                <a:ext cx="3552526" cy="2375011"/>
              </a:xfrm>
              <a:prstGeom prst="rect">
                <a:avLst/>
              </a:prstGeom>
              <a:ln w="3175">
                <a:solidFill>
                  <a:prstClr val="ltGray"/>
                </a:solidFill>
              </a:ln>
            </p:spPr>
          </p:pic>
        </mc:Fallback>
      </mc:AlternateContent>
      <p:pic>
        <p:nvPicPr>
          <p:cNvPr id="2" name="Picture 1">
            <a:extLst>
              <a:ext uri="{FF2B5EF4-FFF2-40B4-BE49-F238E27FC236}">
                <a16:creationId xmlns:a16="http://schemas.microsoft.com/office/drawing/2014/main" id="{62E2235F-A063-4EB5-AB7E-C10C60B6B226}"/>
              </a:ext>
            </a:extLst>
          </p:cNvPr>
          <p:cNvPicPr>
            <a:picLocks noChangeAspect="1"/>
          </p:cNvPicPr>
          <p:nvPr/>
        </p:nvPicPr>
        <p:blipFill>
          <a:blip r:embed="rId5"/>
          <a:stretch>
            <a:fillRect/>
          </a:stretch>
        </p:blipFill>
        <p:spPr>
          <a:xfrm>
            <a:off x="1235765" y="3956553"/>
            <a:ext cx="3552527" cy="2267689"/>
          </a:xfrm>
          <a:prstGeom prst="rect">
            <a:avLst/>
          </a:prstGeom>
        </p:spPr>
      </p:pic>
      <p:pic>
        <p:nvPicPr>
          <p:cNvPr id="5" name="Picture 4">
            <a:extLst>
              <a:ext uri="{FF2B5EF4-FFF2-40B4-BE49-F238E27FC236}">
                <a16:creationId xmlns:a16="http://schemas.microsoft.com/office/drawing/2014/main" id="{C9BACDED-9E71-4F84-ACA9-39A1F91C2490}"/>
              </a:ext>
            </a:extLst>
          </p:cNvPr>
          <p:cNvPicPr>
            <a:picLocks noChangeAspect="1"/>
          </p:cNvPicPr>
          <p:nvPr/>
        </p:nvPicPr>
        <p:blipFill>
          <a:blip r:embed="rId6"/>
          <a:stretch>
            <a:fillRect/>
          </a:stretch>
        </p:blipFill>
        <p:spPr>
          <a:xfrm>
            <a:off x="6096000" y="1214168"/>
            <a:ext cx="3951888" cy="2214832"/>
          </a:xfrm>
          <a:prstGeom prst="rect">
            <a:avLst/>
          </a:prstGeom>
        </p:spPr>
      </p:pic>
      <p:pic>
        <p:nvPicPr>
          <p:cNvPr id="6" name="Picture 5">
            <a:extLst>
              <a:ext uri="{FF2B5EF4-FFF2-40B4-BE49-F238E27FC236}">
                <a16:creationId xmlns:a16="http://schemas.microsoft.com/office/drawing/2014/main" id="{EB16D0E5-5300-4945-9C7E-CC92D27D9C50}"/>
              </a:ext>
            </a:extLst>
          </p:cNvPr>
          <p:cNvPicPr>
            <a:picLocks noChangeAspect="1"/>
          </p:cNvPicPr>
          <p:nvPr/>
        </p:nvPicPr>
        <p:blipFill>
          <a:blip r:embed="rId7"/>
          <a:stretch>
            <a:fillRect/>
          </a:stretch>
        </p:blipFill>
        <p:spPr>
          <a:xfrm>
            <a:off x="6099313" y="3702409"/>
            <a:ext cx="4081463" cy="2267479"/>
          </a:xfrm>
          <a:prstGeom prst="rect">
            <a:avLst/>
          </a:prstGeom>
        </p:spPr>
      </p:pic>
    </p:spTree>
    <p:extLst>
      <p:ext uri="{BB962C8B-B14F-4D97-AF65-F5344CB8AC3E}">
        <p14:creationId xmlns:p14="http://schemas.microsoft.com/office/powerpoint/2010/main" val="3454426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AF04E3-FFE1-4D53-BB17-11C01544FA48}"/>
              </a:ext>
            </a:extLst>
          </p:cNvPr>
          <p:cNvSpPr>
            <a:spLocks noGrp="1"/>
          </p:cNvSpPr>
          <p:nvPr>
            <p:ph idx="1"/>
          </p:nvPr>
        </p:nvSpPr>
        <p:spPr>
          <a:xfrm>
            <a:off x="609600" y="1243357"/>
            <a:ext cx="11172527" cy="4980885"/>
          </a:xfrm>
        </p:spPr>
        <p:txBody>
          <a:bodyPr>
            <a:normAutofit fontScale="77500" lnSpcReduction="20000"/>
          </a:bodyPr>
          <a:lstStyle/>
          <a:p>
            <a:pPr>
              <a:spcBef>
                <a:spcPts val="600"/>
              </a:spcBef>
              <a:spcAft>
                <a:spcPts val="600"/>
              </a:spcAft>
            </a:pPr>
            <a:r>
              <a:rPr lang="en-US" sz="2400" u="sng" dirty="0"/>
              <a:t>Vascular system is used by the body to reach and sustain every cell. </a:t>
            </a:r>
            <a:r>
              <a:rPr lang="en-US" sz="2400" dirty="0"/>
              <a:t>Adapted to individual variations, tissue specific characteristics and needs, etc. Microvasculature is integrated in all tissues and organs. Maximum distance from any given cell to a vascular source of O</a:t>
            </a:r>
            <a:r>
              <a:rPr lang="en-US" sz="1800" dirty="0"/>
              <a:t>2</a:t>
            </a:r>
            <a:r>
              <a:rPr lang="en-US" sz="2400" dirty="0"/>
              <a:t> is ~100 um, depending on tissues (much less in tissues with high energy requirements represents, e.g., heart) ~ within a few single cell range. Opportunity to identify tissue and place cells based on their oxygen-dependent gene expression.</a:t>
            </a:r>
          </a:p>
          <a:p>
            <a:pPr>
              <a:spcBef>
                <a:spcPts val="600"/>
              </a:spcBef>
              <a:spcAft>
                <a:spcPts val="600"/>
              </a:spcAft>
            </a:pPr>
            <a:r>
              <a:rPr lang="en-US" sz="2400" u="sng" dirty="0"/>
              <a:t>Vasculature provides body wide integration: </a:t>
            </a:r>
            <a:r>
              <a:rPr lang="en-US" sz="2400" dirty="0"/>
              <a:t>one contiguous endothelial cell (EC) lining for all blood vessels throughout the body, from the largest to the smallest vessel (one cell thick), with many local structural/functional variations</a:t>
            </a:r>
          </a:p>
          <a:p>
            <a:pPr>
              <a:spcBef>
                <a:spcPts val="600"/>
              </a:spcBef>
              <a:spcAft>
                <a:spcPts val="600"/>
              </a:spcAft>
            </a:pPr>
            <a:r>
              <a:rPr lang="en-US" sz="2400" u="sng" dirty="0"/>
              <a:t>Smooth transition across scales</a:t>
            </a:r>
            <a:r>
              <a:rPr lang="en-US" sz="2400" dirty="0"/>
              <a:t>: contiguous variation from whole body size (e.g. aorta) to smallest single cell vessel (i.e., capillary= one endothelial cell thick)</a:t>
            </a:r>
          </a:p>
          <a:p>
            <a:pPr>
              <a:spcBef>
                <a:spcPts val="600"/>
              </a:spcBef>
              <a:spcAft>
                <a:spcPts val="600"/>
              </a:spcAft>
            </a:pPr>
            <a:r>
              <a:rPr lang="en-US" sz="2400" u="sng" dirty="0"/>
              <a:t>Whole body CCF and/or Specific organ CCF </a:t>
            </a:r>
            <a:r>
              <a:rPr lang="en-US" sz="2400" dirty="0"/>
              <a:t>- vasculature mapping can work for all organs, or can be integrated with local/organ-specific CCF. Various body organs can be positioned in relation to each other based on how their main blood/oxygen conduit branches off the main vessel (aorta)</a:t>
            </a:r>
          </a:p>
          <a:p>
            <a:pPr>
              <a:spcBef>
                <a:spcPts val="600"/>
              </a:spcBef>
              <a:spcAft>
                <a:spcPts val="600"/>
              </a:spcAft>
            </a:pPr>
            <a:r>
              <a:rPr lang="en-US" sz="2400" u="sng" dirty="0"/>
              <a:t>A large amount of previous knowledge about vasculature is already used clinically: </a:t>
            </a:r>
            <a:r>
              <a:rPr lang="en-US" sz="2400" dirty="0"/>
              <a:t>opportunity to leverage existing anatomical, clinical ontologies, imaging modalities, data, anatomo/pathological characterization, phenotypes, etc.</a:t>
            </a:r>
          </a:p>
        </p:txBody>
      </p:sp>
      <p:sp>
        <p:nvSpPr>
          <p:cNvPr id="3" name="Slide Number Placeholder 2">
            <a:extLst>
              <a:ext uri="{FF2B5EF4-FFF2-40B4-BE49-F238E27FC236}">
                <a16:creationId xmlns:a16="http://schemas.microsoft.com/office/drawing/2014/main" id="{ABF9AF15-7C84-40C8-B111-AF8FDEFE907E}"/>
              </a:ext>
            </a:extLst>
          </p:cNvPr>
          <p:cNvSpPr>
            <a:spLocks noGrp="1"/>
          </p:cNvSpPr>
          <p:nvPr>
            <p:ph type="sldNum" sz="quarter" idx="4294967295"/>
          </p:nvPr>
        </p:nvSpPr>
        <p:spPr>
          <a:xfrm>
            <a:off x="10494549" y="6096000"/>
            <a:ext cx="1697451" cy="256485"/>
          </a:xfrm>
        </p:spPr>
        <p:txBody>
          <a:bodyPr/>
          <a:lstStyle/>
          <a:p>
            <a:pPr>
              <a:defRPr/>
            </a:pPr>
            <a:fld id="{49C0EE74-1F2C-4D2D-91EC-B282DFC749DA}" type="slidenum">
              <a:rPr lang="en-US" smtClean="0">
                <a:solidFill>
                  <a:prstClr val="black"/>
                </a:solidFill>
              </a:rPr>
              <a:pPr>
                <a:defRPr/>
              </a:pPr>
              <a:t>39</a:t>
            </a:fld>
            <a:endParaRPr lang="en-US" dirty="0">
              <a:solidFill>
                <a:prstClr val="black"/>
              </a:solidFill>
            </a:endParaRPr>
          </a:p>
        </p:txBody>
      </p:sp>
      <p:sp>
        <p:nvSpPr>
          <p:cNvPr id="4" name="Title 3">
            <a:extLst>
              <a:ext uri="{FF2B5EF4-FFF2-40B4-BE49-F238E27FC236}">
                <a16:creationId xmlns:a16="http://schemas.microsoft.com/office/drawing/2014/main" id="{2E1F5F07-931A-4B83-BF3F-D3D351980D3E}"/>
              </a:ext>
            </a:extLst>
          </p:cNvPr>
          <p:cNvSpPr>
            <a:spLocks noGrp="1"/>
          </p:cNvSpPr>
          <p:nvPr>
            <p:ph type="title"/>
          </p:nvPr>
        </p:nvSpPr>
        <p:spPr>
          <a:xfrm>
            <a:off x="457200" y="-35560"/>
            <a:ext cx="10778197" cy="846137"/>
          </a:xfrm>
        </p:spPr>
        <p:txBody>
          <a:bodyPr/>
          <a:lstStyle/>
          <a:p>
            <a:br>
              <a:rPr lang="en-US" sz="2800" dirty="0"/>
            </a:br>
            <a:r>
              <a:rPr lang="en-US" sz="2800" dirty="0"/>
              <a:t>Vasculature as CCF and Road  Map for the Human Body</a:t>
            </a:r>
          </a:p>
        </p:txBody>
      </p:sp>
    </p:spTree>
    <p:extLst>
      <p:ext uri="{BB962C8B-B14F-4D97-AF65-F5344CB8AC3E}">
        <p14:creationId xmlns:p14="http://schemas.microsoft.com/office/powerpoint/2010/main" val="26767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C3E73A-C3AC-47C0-9EA3-F6F5D3BD305E}"/>
              </a:ext>
            </a:extLst>
          </p:cNvPr>
          <p:cNvSpPr>
            <a:spLocks noGrp="1"/>
          </p:cNvSpPr>
          <p:nvPr>
            <p:ph idx="1"/>
          </p:nvPr>
        </p:nvSpPr>
        <p:spPr>
          <a:xfrm>
            <a:off x="719441" y="2821288"/>
            <a:ext cx="10918250" cy="3657600"/>
          </a:xfrm>
        </p:spPr>
        <p:txBody>
          <a:bodyPr/>
          <a:lstStyle/>
          <a:p>
            <a:pPr marL="514350" indent="-514350">
              <a:buClr>
                <a:srgbClr val="FF0000"/>
              </a:buClr>
              <a:buFont typeface="+mj-lt"/>
              <a:buAutoNum type="arabicPeriod"/>
            </a:pPr>
            <a:r>
              <a:rPr lang="en-US" b="1" i="1" dirty="0">
                <a:solidFill>
                  <a:srgbClr val="FF0000"/>
                </a:solidFill>
              </a:rPr>
              <a:t>Works across several scales (cell &lt;&gt; tissue &lt;&gt; body)</a:t>
            </a:r>
          </a:p>
          <a:p>
            <a:pPr marL="514350" indent="-514350">
              <a:buClr>
                <a:srgbClr val="FF0000"/>
              </a:buClr>
              <a:buFont typeface="+mj-lt"/>
              <a:buAutoNum type="arabicPeriod"/>
            </a:pPr>
            <a:r>
              <a:rPr lang="en-US" b="1" i="1" dirty="0">
                <a:solidFill>
                  <a:srgbClr val="FF0000"/>
                </a:solidFill>
              </a:rPr>
              <a:t>Applicable to all (most) body tissues</a:t>
            </a:r>
          </a:p>
          <a:p>
            <a:pPr marL="514350" indent="-514350">
              <a:buClr>
                <a:srgbClr val="FF0000"/>
              </a:buClr>
              <a:buFont typeface="+mj-lt"/>
              <a:buAutoNum type="arabicPeriod"/>
            </a:pPr>
            <a:r>
              <a:rPr lang="en-US" b="1" i="1" dirty="0">
                <a:solidFill>
                  <a:srgbClr val="FF0000"/>
                </a:solidFill>
              </a:rPr>
              <a:t>Accounts for donor differences (e.g., size, shape, sex)</a:t>
            </a:r>
          </a:p>
          <a:p>
            <a:pPr marL="514350" indent="-514350">
              <a:buClr>
                <a:srgbClr val="FF0000"/>
              </a:buClr>
              <a:buFont typeface="+mj-lt"/>
              <a:buAutoNum type="arabicPeriod"/>
            </a:pPr>
            <a:r>
              <a:rPr lang="en-US" b="1" i="1" dirty="0">
                <a:solidFill>
                  <a:srgbClr val="FF0000"/>
                </a:solidFill>
              </a:rPr>
              <a:t>Useful/Acceptable across specialty domains </a:t>
            </a:r>
          </a:p>
        </p:txBody>
      </p:sp>
      <p:sp>
        <p:nvSpPr>
          <p:cNvPr id="3" name="Slide Number Placeholder 2">
            <a:extLst>
              <a:ext uri="{FF2B5EF4-FFF2-40B4-BE49-F238E27FC236}">
                <a16:creationId xmlns:a16="http://schemas.microsoft.com/office/drawing/2014/main" id="{077CE4D3-48C4-4B4D-8BE7-32D708E50E2D}"/>
              </a:ext>
            </a:extLst>
          </p:cNvPr>
          <p:cNvSpPr>
            <a:spLocks noGrp="1"/>
          </p:cNvSpPr>
          <p:nvPr>
            <p:ph type="sldNum" sz="quarter" idx="4294967295"/>
          </p:nvPr>
        </p:nvSpPr>
        <p:spPr>
          <a:xfrm>
            <a:off x="381000" y="6172200"/>
            <a:ext cx="1697451" cy="256485"/>
          </a:xfrm>
        </p:spPr>
        <p:txBody>
          <a:bodyPr/>
          <a:lstStyle/>
          <a:p>
            <a:pPr>
              <a:defRPr/>
            </a:pPr>
            <a:fld id="{49C0EE74-1F2C-4D2D-91EC-B282DFC749DA}" type="slidenum">
              <a:rPr lang="en-US" smtClean="0">
                <a:solidFill>
                  <a:prstClr val="black"/>
                </a:solidFill>
              </a:rPr>
              <a:pPr>
                <a:defRPr/>
              </a:pPr>
              <a:t>4</a:t>
            </a:fld>
            <a:endParaRPr lang="en-US" dirty="0">
              <a:solidFill>
                <a:prstClr val="black"/>
              </a:solidFill>
            </a:endParaRPr>
          </a:p>
        </p:txBody>
      </p:sp>
      <p:sp>
        <p:nvSpPr>
          <p:cNvPr id="4" name="Title 3">
            <a:extLst>
              <a:ext uri="{FF2B5EF4-FFF2-40B4-BE49-F238E27FC236}">
                <a16:creationId xmlns:a16="http://schemas.microsoft.com/office/drawing/2014/main" id="{8B395546-1508-4845-BF70-404BD43A6DD3}"/>
              </a:ext>
            </a:extLst>
          </p:cNvPr>
          <p:cNvSpPr>
            <a:spLocks noGrp="1"/>
          </p:cNvSpPr>
          <p:nvPr>
            <p:ph type="title"/>
          </p:nvPr>
        </p:nvSpPr>
        <p:spPr/>
        <p:txBody>
          <a:bodyPr/>
          <a:lstStyle/>
          <a:p>
            <a:r>
              <a:rPr lang="en-US" sz="4000" dirty="0"/>
              <a:t>Evaluating Utility of the Vascular System </a:t>
            </a:r>
          </a:p>
        </p:txBody>
      </p:sp>
      <p:sp>
        <p:nvSpPr>
          <p:cNvPr id="5" name="Rectangle 4">
            <a:extLst>
              <a:ext uri="{FF2B5EF4-FFF2-40B4-BE49-F238E27FC236}">
                <a16:creationId xmlns:a16="http://schemas.microsoft.com/office/drawing/2014/main" id="{5124CA5C-C40D-4D05-87A6-CA2C6F123013}"/>
              </a:ext>
            </a:extLst>
          </p:cNvPr>
          <p:cNvSpPr/>
          <p:nvPr/>
        </p:nvSpPr>
        <p:spPr>
          <a:xfrm>
            <a:off x="871228" y="1973205"/>
            <a:ext cx="5346598" cy="461665"/>
          </a:xfrm>
          <a:prstGeom prst="rect">
            <a:avLst/>
          </a:prstGeom>
          <a:solidFill>
            <a:schemeClr val="bg1">
              <a:lumMod val="85000"/>
            </a:schemeClr>
          </a:solidFill>
        </p:spPr>
        <p:txBody>
          <a:bodyPr wrap="square">
            <a:spAutoFit/>
          </a:bodyPr>
          <a:lstStyle/>
          <a:p>
            <a:r>
              <a:rPr lang="en-US" sz="2400" b="1" dirty="0"/>
              <a:t>CCF meeting CZI-NIH (Dec 2017)</a:t>
            </a:r>
          </a:p>
        </p:txBody>
      </p:sp>
      <p:sp>
        <p:nvSpPr>
          <p:cNvPr id="6" name="Rectangle 5">
            <a:extLst>
              <a:ext uri="{FF2B5EF4-FFF2-40B4-BE49-F238E27FC236}">
                <a16:creationId xmlns:a16="http://schemas.microsoft.com/office/drawing/2014/main" id="{EC27AE88-1EA5-467E-BC39-6DB697826257}"/>
              </a:ext>
            </a:extLst>
          </p:cNvPr>
          <p:cNvSpPr/>
          <p:nvPr/>
        </p:nvSpPr>
        <p:spPr>
          <a:xfrm>
            <a:off x="703607" y="1308955"/>
            <a:ext cx="6947736" cy="584775"/>
          </a:xfrm>
          <a:prstGeom prst="rect">
            <a:avLst/>
          </a:prstGeom>
        </p:spPr>
        <p:txBody>
          <a:bodyPr wrap="none">
            <a:spAutoFit/>
          </a:bodyPr>
          <a:lstStyle/>
          <a:p>
            <a:r>
              <a:rPr lang="en-US" sz="3200" b="1" dirty="0"/>
              <a:t>Desirable Features for a Body CCF</a:t>
            </a:r>
          </a:p>
        </p:txBody>
      </p:sp>
    </p:spTree>
    <p:extLst>
      <p:ext uri="{BB962C8B-B14F-4D97-AF65-F5344CB8AC3E}">
        <p14:creationId xmlns:p14="http://schemas.microsoft.com/office/powerpoint/2010/main" val="294733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AF04E3-FFE1-4D53-BB17-11C01544FA48}"/>
              </a:ext>
            </a:extLst>
          </p:cNvPr>
          <p:cNvSpPr>
            <a:spLocks noGrp="1"/>
          </p:cNvSpPr>
          <p:nvPr>
            <p:ph idx="1"/>
          </p:nvPr>
        </p:nvSpPr>
        <p:spPr>
          <a:xfrm>
            <a:off x="381000" y="1243357"/>
            <a:ext cx="11172527" cy="4980885"/>
          </a:xfrm>
        </p:spPr>
        <p:txBody>
          <a:bodyPr>
            <a:normAutofit fontScale="92500" lnSpcReduction="20000"/>
          </a:bodyPr>
          <a:lstStyle/>
          <a:p>
            <a:r>
              <a:rPr lang="en-US" sz="2800" u="sng" dirty="0"/>
              <a:t>Potential strategies to leverage vasculature characteristics for CCF: </a:t>
            </a:r>
          </a:p>
          <a:p>
            <a:pPr lvl="1"/>
            <a:r>
              <a:rPr lang="en-US" sz="2400" dirty="0"/>
              <a:t>Building </a:t>
            </a:r>
            <a:r>
              <a:rPr lang="en-US" sz="2400" b="1" dirty="0"/>
              <a:t>a “road map” approach</a:t>
            </a:r>
            <a:r>
              <a:rPr lang="en-US" sz="2400" dirty="0"/>
              <a:t>, seamlessly connecting macro &lt;&gt; meso &lt;&gt; micro vascular scales, e.g., develop rules that allow assigning addresses for individual cells based on their localization in relation to vasculature territory/hierarchy, all the way to capillaries</a:t>
            </a:r>
          </a:p>
          <a:p>
            <a:pPr lvl="2"/>
            <a:r>
              <a:rPr lang="en-US" sz="2200" dirty="0"/>
              <a:t>identify and reconstruct cell location based on relation to blood vessel hierarchy in samples (macro organ/tissue sample and histological specimens). </a:t>
            </a:r>
          </a:p>
          <a:p>
            <a:pPr lvl="2"/>
            <a:r>
              <a:rPr lang="en-US" sz="2200" dirty="0"/>
              <a:t>Assign individual cell addresses based on the vascular territory and the most proximal vascular structures (hierarchy), neighborhoods to which they belong</a:t>
            </a:r>
          </a:p>
          <a:p>
            <a:pPr lvl="1"/>
            <a:r>
              <a:rPr lang="en-US" sz="2400" dirty="0"/>
              <a:t>Developing </a:t>
            </a:r>
            <a:r>
              <a:rPr lang="en-US" sz="2400" b="1" dirty="0"/>
              <a:t>a “GPS approach</a:t>
            </a:r>
            <a:r>
              <a:rPr lang="en-US" sz="2400" dirty="0"/>
              <a:t>” based on expression profiles in various SC analyses, e.g.,</a:t>
            </a:r>
          </a:p>
          <a:p>
            <a:pPr lvl="2"/>
            <a:r>
              <a:rPr lang="en-US" sz="2200" dirty="0"/>
              <a:t>identify EC type (gene expression, “zip codes”) and oxygenation-driven signals in various samples</a:t>
            </a:r>
          </a:p>
          <a:p>
            <a:pPr lvl="2"/>
            <a:r>
              <a:rPr lang="en-US" sz="2200" dirty="0"/>
              <a:t>use signals to anchor and align other SC within the tissue map, to be added and confirmed with structural information and known patterns</a:t>
            </a:r>
          </a:p>
          <a:p>
            <a:pPr lvl="1"/>
            <a:r>
              <a:rPr lang="en-US" sz="2400" b="1" dirty="0"/>
              <a:t>These two main approaches are complementary </a:t>
            </a:r>
            <a:r>
              <a:rPr lang="en-US" sz="2400" dirty="0"/>
              <a:t>and can be used iteratively to confirm each other and increase precision</a:t>
            </a:r>
          </a:p>
        </p:txBody>
      </p:sp>
      <p:sp>
        <p:nvSpPr>
          <p:cNvPr id="3" name="Slide Number Placeholder 2">
            <a:extLst>
              <a:ext uri="{FF2B5EF4-FFF2-40B4-BE49-F238E27FC236}">
                <a16:creationId xmlns:a16="http://schemas.microsoft.com/office/drawing/2014/main" id="{ABF9AF15-7C84-40C8-B111-AF8FDEFE907E}"/>
              </a:ext>
            </a:extLst>
          </p:cNvPr>
          <p:cNvSpPr>
            <a:spLocks noGrp="1"/>
          </p:cNvSpPr>
          <p:nvPr>
            <p:ph type="sldNum" sz="quarter" idx="4294967295"/>
          </p:nvPr>
        </p:nvSpPr>
        <p:spPr>
          <a:xfrm>
            <a:off x="10494549" y="6096000"/>
            <a:ext cx="1697451" cy="256485"/>
          </a:xfrm>
        </p:spPr>
        <p:txBody>
          <a:bodyPr/>
          <a:lstStyle/>
          <a:p>
            <a:pPr>
              <a:defRPr/>
            </a:pPr>
            <a:fld id="{49C0EE74-1F2C-4D2D-91EC-B282DFC749DA}" type="slidenum">
              <a:rPr lang="en-US" smtClean="0">
                <a:solidFill>
                  <a:prstClr val="black"/>
                </a:solidFill>
              </a:rPr>
              <a:pPr>
                <a:defRPr/>
              </a:pPr>
              <a:t>40</a:t>
            </a:fld>
            <a:endParaRPr lang="en-US" dirty="0">
              <a:solidFill>
                <a:prstClr val="black"/>
              </a:solidFill>
            </a:endParaRPr>
          </a:p>
        </p:txBody>
      </p:sp>
      <p:sp>
        <p:nvSpPr>
          <p:cNvPr id="4" name="Title 3">
            <a:extLst>
              <a:ext uri="{FF2B5EF4-FFF2-40B4-BE49-F238E27FC236}">
                <a16:creationId xmlns:a16="http://schemas.microsoft.com/office/drawing/2014/main" id="{2E1F5F07-931A-4B83-BF3F-D3D351980D3E}"/>
              </a:ext>
            </a:extLst>
          </p:cNvPr>
          <p:cNvSpPr>
            <a:spLocks noGrp="1"/>
          </p:cNvSpPr>
          <p:nvPr>
            <p:ph type="title"/>
          </p:nvPr>
        </p:nvSpPr>
        <p:spPr>
          <a:xfrm>
            <a:off x="381000" y="82446"/>
            <a:ext cx="10778197" cy="846137"/>
          </a:xfrm>
        </p:spPr>
        <p:txBody>
          <a:bodyPr/>
          <a:lstStyle/>
          <a:p>
            <a:r>
              <a:rPr lang="en-US" sz="2800" dirty="0"/>
              <a:t>Leveraging Vasculature for Single Cell Level Considerations</a:t>
            </a:r>
          </a:p>
        </p:txBody>
      </p:sp>
    </p:spTree>
    <p:extLst>
      <p:ext uri="{BB962C8B-B14F-4D97-AF65-F5344CB8AC3E}">
        <p14:creationId xmlns:p14="http://schemas.microsoft.com/office/powerpoint/2010/main" val="2344953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bwMode="auto">
          <a:xfrm>
            <a:off x="482599" y="6384925"/>
            <a:ext cx="584200" cy="374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400" kern="1200">
                <a:solidFill>
                  <a:schemeClr val="tx1"/>
                </a:solidFill>
                <a:latin typeface="Arial" charset="0"/>
                <a:ea typeface="ＭＳ Ｐゴシック" pitchFamily="48"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9C0EE74-1F2C-4D2D-91EC-B282DFC749DA}" type="slidenum">
              <a:rPr lang="en-US" smtClean="0">
                <a:solidFill>
                  <a:prstClr val="black"/>
                </a:solidFill>
              </a:rPr>
              <a:pPr>
                <a:defRPr/>
              </a:pPr>
              <a:t>41</a:t>
            </a:fld>
            <a:endParaRPr lang="en-US" dirty="0">
              <a:solidFill>
                <a:prstClr val="black"/>
              </a:solidFill>
            </a:endParaRPr>
          </a:p>
        </p:txBody>
      </p:sp>
      <p:sp>
        <p:nvSpPr>
          <p:cNvPr id="2" name="Title 1"/>
          <p:cNvSpPr>
            <a:spLocks noGrp="1"/>
          </p:cNvSpPr>
          <p:nvPr>
            <p:ph type="title"/>
          </p:nvPr>
        </p:nvSpPr>
        <p:spPr>
          <a:xfrm>
            <a:off x="1654629" y="74979"/>
            <a:ext cx="8991600" cy="846137"/>
          </a:xfrm>
        </p:spPr>
        <p:txBody>
          <a:bodyPr/>
          <a:lstStyle/>
          <a:p>
            <a:r>
              <a:rPr lang="en-US" sz="4000" dirty="0"/>
              <a:t>Getting there…</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59" y="1991512"/>
            <a:ext cx="4993441" cy="3590925"/>
          </a:xfrm>
          <a:prstGeom prst="rect">
            <a:avLst/>
          </a:prstGeom>
        </p:spPr>
      </p:pic>
      <p:pic>
        <p:nvPicPr>
          <p:cNvPr id="18" name="Picture 17"/>
          <p:cNvPicPr>
            <a:picLocks noChangeAspect="1"/>
          </p:cNvPicPr>
          <p:nvPr/>
        </p:nvPicPr>
        <p:blipFill>
          <a:blip r:embed="rId3" cstate="print">
            <a:extLst>
              <a:ext uri="{BEBA8EAE-BF5A-486C-A8C5-ECC9F3942E4B}">
                <a14:imgProps xmlns:a14="http://schemas.microsoft.com/office/drawing/2010/main">
                  <a14:imgLayer r:embed="rId4">
                    <a14:imgEffect>
                      <a14:sharpenSoften amount="36000"/>
                    </a14:imgEffect>
                    <a14:imgEffect>
                      <a14:brightnessContrast bright="11000" contrast="-4000"/>
                    </a14:imgEffect>
                  </a14:imgLayer>
                </a14:imgProps>
              </a:ext>
              <a:ext uri="{28A0092B-C50C-407E-A947-70E740481C1C}">
                <a14:useLocalDpi xmlns:a14="http://schemas.microsoft.com/office/drawing/2010/main" val="0"/>
              </a:ext>
            </a:extLst>
          </a:blip>
          <a:stretch>
            <a:fillRect/>
          </a:stretch>
        </p:blipFill>
        <p:spPr>
          <a:xfrm>
            <a:off x="5508062" y="1148604"/>
            <a:ext cx="3429000" cy="5415718"/>
          </a:xfrm>
          <a:prstGeom prst="rect">
            <a:avLst/>
          </a:prstGeom>
        </p:spPr>
      </p:pic>
      <p:sp>
        <p:nvSpPr>
          <p:cNvPr id="7" name="Rectangle 6"/>
          <p:cNvSpPr/>
          <p:nvPr/>
        </p:nvSpPr>
        <p:spPr>
          <a:xfrm>
            <a:off x="7924800" y="2126686"/>
            <a:ext cx="955711" cy="461665"/>
          </a:xfrm>
          <a:prstGeom prst="rect">
            <a:avLst/>
          </a:prstGeom>
        </p:spPr>
        <p:txBody>
          <a:bodyPr wrap="none">
            <a:spAutoFit/>
          </a:bodyPr>
          <a:lstStyle/>
          <a:p>
            <a:r>
              <a:rPr lang="en-US" sz="2400" b="1" dirty="0">
                <a:solidFill>
                  <a:schemeClr val="bg1"/>
                </a:solidFill>
                <a:effectLst>
                  <a:outerShdw blurRad="38100" dist="38100" dir="2700000" algn="tl">
                    <a:srgbClr val="000000">
                      <a:alpha val="43137"/>
                    </a:srgbClr>
                  </a:outerShdw>
                </a:effectLst>
              </a:rPr>
              <a:t>1966 </a:t>
            </a:r>
          </a:p>
        </p:txBody>
      </p:sp>
      <p:grpSp>
        <p:nvGrpSpPr>
          <p:cNvPr id="14" name="Group 13">
            <a:extLst>
              <a:ext uri="{FF2B5EF4-FFF2-40B4-BE49-F238E27FC236}">
                <a16:creationId xmlns:a16="http://schemas.microsoft.com/office/drawing/2014/main" id="{E88AF057-551D-4080-96E3-7447F855E1E2}"/>
              </a:ext>
            </a:extLst>
          </p:cNvPr>
          <p:cNvGrpSpPr/>
          <p:nvPr/>
        </p:nvGrpSpPr>
        <p:grpSpPr>
          <a:xfrm>
            <a:off x="4419600" y="2526092"/>
            <a:ext cx="7162800" cy="3981449"/>
            <a:chOff x="228600" y="2778749"/>
            <a:chExt cx="7239511" cy="3732872"/>
          </a:xfrm>
        </p:grpSpPr>
        <p:pic>
          <p:nvPicPr>
            <p:cNvPr id="15" name="Picture 14">
              <a:extLst>
                <a:ext uri="{FF2B5EF4-FFF2-40B4-BE49-F238E27FC236}">
                  <a16:creationId xmlns:a16="http://schemas.microsoft.com/office/drawing/2014/main" id="{A6BF647F-BAE9-4E90-989D-B222F34774D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43000"/>
                      </a14:imgEffect>
                      <a14:imgEffect>
                        <a14:brightnessContrast bright="20000" contrast="-1000"/>
                      </a14:imgEffect>
                    </a14:imgLayer>
                  </a14:imgProps>
                </a:ext>
                <a:ext uri="{28A0092B-C50C-407E-A947-70E740481C1C}">
                  <a14:useLocalDpi xmlns:a14="http://schemas.microsoft.com/office/drawing/2010/main" val="0"/>
                </a:ext>
              </a:extLst>
            </a:blip>
            <a:stretch>
              <a:fillRect/>
            </a:stretch>
          </p:blipFill>
          <p:spPr>
            <a:xfrm>
              <a:off x="228600" y="2778749"/>
              <a:ext cx="7239511" cy="3732872"/>
            </a:xfrm>
            <a:prstGeom prst="rect">
              <a:avLst/>
            </a:prstGeom>
          </p:spPr>
        </p:pic>
        <p:sp>
          <p:nvSpPr>
            <p:cNvPr id="22" name="TextBox 21">
              <a:extLst>
                <a:ext uri="{FF2B5EF4-FFF2-40B4-BE49-F238E27FC236}">
                  <a16:creationId xmlns:a16="http://schemas.microsoft.com/office/drawing/2014/main" id="{8B002C2B-D833-4643-B992-72592C5089EB}"/>
                </a:ext>
              </a:extLst>
            </p:cNvPr>
            <p:cNvSpPr txBox="1"/>
            <p:nvPr/>
          </p:nvSpPr>
          <p:spPr>
            <a:xfrm>
              <a:off x="402522" y="3500628"/>
              <a:ext cx="6891667" cy="490553"/>
            </a:xfrm>
            <a:prstGeom prst="rect">
              <a:avLst/>
            </a:prstGeom>
            <a:solidFill>
              <a:schemeClr val="tx1"/>
            </a:solidFill>
          </p:spPr>
          <p:txBody>
            <a:bodyPr wrap="square" rtlCol="0">
              <a:spAutoFit/>
            </a:bodyPr>
            <a:lstStyle/>
            <a:p>
              <a:r>
                <a:rPr lang="en-US" sz="2800" b="1" dirty="0">
                  <a:solidFill>
                    <a:schemeClr val="bg1"/>
                  </a:solidFill>
                  <a:effectLst>
                    <a:outerShdw blurRad="38100" dist="38100" dir="2700000" algn="tl">
                      <a:srgbClr val="000000">
                        <a:alpha val="43137"/>
                      </a:srgbClr>
                    </a:outerShdw>
                  </a:effectLst>
                </a:rPr>
                <a:t>2016 Nobel Chemistry: Nano-Machines</a:t>
              </a:r>
            </a:p>
          </p:txBody>
        </p:sp>
      </p:grpSp>
    </p:spTree>
    <p:extLst>
      <p:ext uri="{BB962C8B-B14F-4D97-AF65-F5344CB8AC3E}">
        <p14:creationId xmlns:p14="http://schemas.microsoft.com/office/powerpoint/2010/main" val="20745128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679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11DF-28E9-418C-B124-C9396119C2F0}"/>
              </a:ext>
            </a:extLst>
          </p:cNvPr>
          <p:cNvSpPr>
            <a:spLocks noGrp="1"/>
          </p:cNvSpPr>
          <p:nvPr>
            <p:ph type="title"/>
          </p:nvPr>
        </p:nvSpPr>
        <p:spPr>
          <a:xfrm>
            <a:off x="308222" y="420612"/>
            <a:ext cx="11059583" cy="687585"/>
          </a:xfrm>
        </p:spPr>
        <p:txBody>
          <a:bodyPr/>
          <a:lstStyle/>
          <a:p>
            <a:r>
              <a:rPr lang="en-US" b="1" dirty="0">
                <a:effectLst>
                  <a:outerShdw blurRad="38100" dist="38100" dir="2700000" algn="tl">
                    <a:srgbClr val="000000">
                      <a:alpha val="43137"/>
                    </a:srgbClr>
                  </a:outerShdw>
                </a:effectLst>
              </a:rPr>
              <a:t>Some Bio-numbers</a:t>
            </a:r>
            <a:br>
              <a:rPr lang="en-US" b="1" i="1" dirty="0">
                <a:effectLst>
                  <a:outerShdw blurRad="38100" dist="38100" dir="2700000" algn="tl">
                    <a:srgbClr val="000000">
                      <a:alpha val="43137"/>
                    </a:srgbClr>
                  </a:outerShdw>
                </a:effectLst>
              </a:rPr>
            </a:br>
            <a:r>
              <a:rPr lang="en-US" sz="1800" b="1" i="1" dirty="0">
                <a:effectLst>
                  <a:outerShdw blurRad="38100" dist="38100" dir="2700000" algn="tl">
                    <a:srgbClr val="000000">
                      <a:alpha val="43137"/>
                    </a:srgbClr>
                  </a:outerShdw>
                </a:effectLst>
                <a:latin typeface="+mj-lt"/>
              </a:rPr>
              <a:t>Freitas, </a:t>
            </a:r>
            <a:r>
              <a:rPr lang="en-US" sz="2000" b="1" i="1" dirty="0">
                <a:latin typeface="+mj-lt"/>
              </a:rPr>
              <a:t>Nanomedicine, Volume I: Basic Capabilities</a:t>
            </a:r>
            <a:br>
              <a:rPr lang="en-US" b="1" i="1" dirty="0">
                <a:effectLst>
                  <a:outerShdw blurRad="38100" dist="38100" dir="2700000" algn="tl">
                    <a:srgbClr val="000000">
                      <a:alpha val="43137"/>
                    </a:srgbClr>
                  </a:outerShdw>
                </a:effectLst>
              </a:rPr>
            </a:br>
            <a:endParaRPr lang="en-US" b="1" i="1" dirty="0">
              <a:effectLst>
                <a:outerShdw blurRad="38100" dist="38100" dir="2700000" algn="tl">
                  <a:srgbClr val="000000">
                    <a:alpha val="43137"/>
                  </a:srgbClr>
                </a:outerShdw>
              </a:effectLst>
            </a:endParaRPr>
          </a:p>
        </p:txBody>
      </p:sp>
      <p:sp>
        <p:nvSpPr>
          <p:cNvPr id="3" name="Slide Number Placeholder 2">
            <a:extLst>
              <a:ext uri="{FF2B5EF4-FFF2-40B4-BE49-F238E27FC236}">
                <a16:creationId xmlns:a16="http://schemas.microsoft.com/office/drawing/2014/main" id="{63EF7A64-CDC2-418E-A522-6CF78457C405}"/>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43</a:t>
            </a:fld>
            <a:endParaRPr lang="en-US" dirty="0">
              <a:solidFill>
                <a:prstClr val="black"/>
              </a:solidFill>
            </a:endParaRPr>
          </a:p>
        </p:txBody>
      </p:sp>
      <p:sp>
        <p:nvSpPr>
          <p:cNvPr id="5" name="Rectangle 4">
            <a:extLst>
              <a:ext uri="{FF2B5EF4-FFF2-40B4-BE49-F238E27FC236}">
                <a16:creationId xmlns:a16="http://schemas.microsoft.com/office/drawing/2014/main" id="{96607038-20BD-45C8-9D8F-75AB4A4FF361}"/>
              </a:ext>
            </a:extLst>
          </p:cNvPr>
          <p:cNvSpPr/>
          <p:nvPr/>
        </p:nvSpPr>
        <p:spPr>
          <a:xfrm>
            <a:off x="308222" y="1123891"/>
            <a:ext cx="5519721" cy="5062924"/>
          </a:xfrm>
          <a:prstGeom prst="rect">
            <a:avLst/>
          </a:prstGeom>
          <a:solidFill>
            <a:schemeClr val="bg1">
              <a:lumMod val="85000"/>
            </a:schemeClr>
          </a:solidFill>
        </p:spPr>
        <p:txBody>
          <a:bodyPr wrap="square">
            <a:spAutoFit/>
          </a:bodyPr>
          <a:lstStyle/>
          <a:p>
            <a:pPr algn="just"/>
            <a:r>
              <a:rPr lang="en-US" sz="1700" dirty="0">
                <a:solidFill>
                  <a:srgbClr val="000000"/>
                </a:solidFill>
                <a:latin typeface="Times New Roman" panose="02020603050405020304" pitchFamily="18" charset="0"/>
              </a:rPr>
              <a:t>Most human cells fall within a size range of 2-120 microns.</a:t>
            </a:r>
            <a:r>
              <a:rPr lang="en-US" sz="1700" baseline="30000" dirty="0">
                <a:solidFill>
                  <a:srgbClr val="000000"/>
                </a:solidFill>
                <a:latin typeface="Times New Roman" panose="02020603050405020304" pitchFamily="18" charset="0"/>
                <a:hlinkClick r:id="rId2"/>
              </a:rPr>
              <a:t>866</a:t>
            </a:r>
            <a:r>
              <a:rPr lang="en-US" sz="1700" dirty="0">
                <a:solidFill>
                  <a:srgbClr val="000000"/>
                </a:solidFill>
                <a:latin typeface="Times New Roman" panose="02020603050405020304" pitchFamily="18" charset="0"/>
              </a:rPr>
              <a:t> Platelets are ~2 microns, red cells ~3 microns x ~8 microns, neutrophils ~8-10 microns, lymphocytes ~6-12 microns in size, exocrine cells ~10 microns, fibroblasts 10-15 microns, osteocytes ~10-20 microns including processes, chondrocytes and liver cells ~20 microns, goblet and ciliated cells ~50 microns long and 5-10 microns wide, macrophages at ~20-80 microns, hematopoietic stem cells ~30-40 microns, and adipocytes filled with stored lipid are typically 70-120 microns in diameter (but may be up to five times larger in very obese people).</a:t>
            </a:r>
            <a:r>
              <a:rPr lang="en-US" sz="1700" baseline="30000" dirty="0">
                <a:solidFill>
                  <a:srgbClr val="000000"/>
                </a:solidFill>
                <a:latin typeface="Times New Roman" panose="02020603050405020304" pitchFamily="18" charset="0"/>
                <a:hlinkClick r:id="rId3"/>
              </a:rPr>
              <a:t>935</a:t>
            </a:r>
            <a:r>
              <a:rPr lang="en-US" sz="1700" baseline="30000" dirty="0">
                <a:solidFill>
                  <a:srgbClr val="000000"/>
                </a:solidFill>
                <a:latin typeface="Times New Roman" panose="02020603050405020304" pitchFamily="18" charset="0"/>
              </a:rPr>
              <a:t>,</a:t>
            </a:r>
            <a:r>
              <a:rPr lang="en-US" sz="1700" baseline="30000" dirty="0">
                <a:solidFill>
                  <a:srgbClr val="000000"/>
                </a:solidFill>
                <a:latin typeface="Times New Roman" panose="02020603050405020304" pitchFamily="18" charset="0"/>
                <a:hlinkClick r:id="rId4"/>
              </a:rPr>
              <a:t>936</a:t>
            </a:r>
            <a:r>
              <a:rPr lang="en-US" sz="1700" dirty="0">
                <a:solidFill>
                  <a:srgbClr val="000000"/>
                </a:solidFill>
                <a:latin typeface="Times New Roman" panose="02020603050405020304" pitchFamily="18" charset="0"/>
              </a:rPr>
              <a:t> Neurons vary enormously in size and shape, their bodies ranging from 4-120 microns in diameter with axonal processes varying between ~0.1-20 microns in diameter and ranging in length from a few microns up to ~1 meter;</a:t>
            </a:r>
            <a:r>
              <a:rPr lang="en-US" sz="1700" baseline="30000" dirty="0">
                <a:solidFill>
                  <a:srgbClr val="000000"/>
                </a:solidFill>
                <a:latin typeface="Times New Roman" panose="02020603050405020304" pitchFamily="18" charset="0"/>
                <a:hlinkClick r:id="rId5"/>
              </a:rPr>
              <a:t>799</a:t>
            </a:r>
            <a:r>
              <a:rPr lang="en-US" sz="1700" dirty="0">
                <a:solidFill>
                  <a:srgbClr val="000000"/>
                </a:solidFill>
                <a:latin typeface="Times New Roman" panose="02020603050405020304" pitchFamily="18" charset="0"/>
              </a:rPr>
              <a:t> muscle cells (~30% of all tissue cells) also vary from 10-100 microns in diameter and may run up to ~50 cm in length. However, the "average" tissue cell, if such a thing may be said to exist, is probably ~20 microns in diameter,</a:t>
            </a:r>
            <a:r>
              <a:rPr lang="en-US" sz="1700" baseline="30000" dirty="0">
                <a:solidFill>
                  <a:srgbClr val="000000"/>
                </a:solidFill>
                <a:latin typeface="Times New Roman" panose="02020603050405020304" pitchFamily="18" charset="0"/>
                <a:hlinkClick r:id="rId6"/>
              </a:rPr>
              <a:t>313</a:t>
            </a:r>
            <a:r>
              <a:rPr lang="en-US" sz="1700" dirty="0">
                <a:solidFill>
                  <a:srgbClr val="000000"/>
                </a:solidFill>
                <a:latin typeface="Times New Roman" panose="02020603050405020304" pitchFamily="18" charset="0"/>
              </a:rPr>
              <a:t> weighing ~10 nanograms.</a:t>
            </a:r>
            <a:endParaRPr lang="en-US" sz="1700" dirty="0"/>
          </a:p>
        </p:txBody>
      </p:sp>
      <p:sp>
        <p:nvSpPr>
          <p:cNvPr id="6" name="Rectangle 5">
            <a:extLst>
              <a:ext uri="{FF2B5EF4-FFF2-40B4-BE49-F238E27FC236}">
                <a16:creationId xmlns:a16="http://schemas.microsoft.com/office/drawing/2014/main" id="{D96E9842-2F68-45D6-B0BF-8E5A4F98F283}"/>
              </a:ext>
            </a:extLst>
          </p:cNvPr>
          <p:cNvSpPr/>
          <p:nvPr/>
        </p:nvSpPr>
        <p:spPr>
          <a:xfrm>
            <a:off x="308222" y="6186815"/>
            <a:ext cx="5764142" cy="369332"/>
          </a:xfrm>
          <a:prstGeom prst="rect">
            <a:avLst/>
          </a:prstGeom>
          <a:solidFill>
            <a:srgbClr val="CBFA76"/>
          </a:solidFill>
        </p:spPr>
        <p:txBody>
          <a:bodyPr wrap="none">
            <a:spAutoFit/>
          </a:bodyPr>
          <a:lstStyle/>
          <a:p>
            <a:r>
              <a:rPr lang="en-US" dirty="0">
                <a:solidFill>
                  <a:srgbClr val="000000"/>
                </a:solidFill>
                <a:latin typeface="Times New Roman" panose="02020603050405020304" pitchFamily="18" charset="0"/>
              </a:rPr>
              <a:t>mean tissue cellular number density ~125 million cells/cm</a:t>
            </a:r>
            <a:r>
              <a:rPr lang="en-US" baseline="30000" dirty="0">
                <a:solidFill>
                  <a:srgbClr val="000000"/>
                </a:solidFill>
                <a:latin typeface="Times New Roman" panose="02020603050405020304" pitchFamily="18" charset="0"/>
              </a:rPr>
              <a:t>3</a:t>
            </a:r>
            <a:r>
              <a:rPr lang="en-US" dirty="0">
                <a:solidFill>
                  <a:srgbClr val="000000"/>
                </a:solidFill>
                <a:latin typeface="Times New Roman" panose="02020603050405020304" pitchFamily="18" charset="0"/>
              </a:rPr>
              <a:t>.</a:t>
            </a:r>
            <a:endParaRPr lang="en-US" dirty="0"/>
          </a:p>
        </p:txBody>
      </p:sp>
      <p:pic>
        <p:nvPicPr>
          <p:cNvPr id="8" name="Picture 2" descr="http://www.nanomedicine.com/NMI/Tables/8.9.jpg">
            <a:extLst>
              <a:ext uri="{FF2B5EF4-FFF2-40B4-BE49-F238E27FC236}">
                <a16:creationId xmlns:a16="http://schemas.microsoft.com/office/drawing/2014/main" id="{5B9EBB9F-13F0-4603-9174-268A16534A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289804"/>
            <a:ext cx="4953000" cy="5778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91216C5-DC20-4906-AFE5-3B23EE3FAA37}"/>
              </a:ext>
            </a:extLst>
          </p:cNvPr>
          <p:cNvSpPr/>
          <p:nvPr/>
        </p:nvSpPr>
        <p:spPr>
          <a:xfrm>
            <a:off x="6519847" y="6089078"/>
            <a:ext cx="3286477" cy="261610"/>
          </a:xfrm>
          <a:prstGeom prst="rect">
            <a:avLst/>
          </a:prstGeom>
        </p:spPr>
        <p:txBody>
          <a:bodyPr wrap="none">
            <a:spAutoFit/>
          </a:bodyPr>
          <a:lstStyle/>
          <a:p>
            <a:r>
              <a:rPr lang="en-US" sz="1100" dirty="0">
                <a:hlinkClick r:id="rId8"/>
              </a:rPr>
              <a:t>http://www.nanomedicine.com/NMI/Tables/8.9.jpg</a:t>
            </a:r>
            <a:endParaRPr lang="en-US" sz="1100" dirty="0"/>
          </a:p>
        </p:txBody>
      </p:sp>
      <p:graphicFrame>
        <p:nvGraphicFramePr>
          <p:cNvPr id="11" name="Table 10">
            <a:extLst>
              <a:ext uri="{FF2B5EF4-FFF2-40B4-BE49-F238E27FC236}">
                <a16:creationId xmlns:a16="http://schemas.microsoft.com/office/drawing/2014/main" id="{4B6B0B66-1FED-4A98-B3A4-B039078E51D0}"/>
              </a:ext>
            </a:extLst>
          </p:cNvPr>
          <p:cNvGraphicFramePr>
            <a:graphicFrameLocks noGrp="1"/>
          </p:cNvGraphicFramePr>
          <p:nvPr/>
        </p:nvGraphicFramePr>
        <p:xfrm>
          <a:off x="561975" y="3351847"/>
          <a:ext cx="11060113" cy="640080"/>
        </p:xfrm>
        <a:graphic>
          <a:graphicData uri="http://schemas.openxmlformats.org/drawingml/2006/table">
            <a:tbl>
              <a:tblPr/>
              <a:tblGrid>
                <a:gridCol w="11060113">
                  <a:extLst>
                    <a:ext uri="{9D8B030D-6E8A-4147-A177-3AD203B41FA5}">
                      <a16:colId xmlns:a16="http://schemas.microsoft.com/office/drawing/2014/main" val="2077702396"/>
                    </a:ext>
                  </a:extLst>
                </a:gridCol>
              </a:tblGrid>
              <a:tr h="0">
                <a:tc>
                  <a:txBody>
                    <a:bodyPr/>
                    <a:lstStyle/>
                    <a:p>
                      <a:pPr algn="l"/>
                      <a:br>
                        <a:rPr lang="en-US" b="1" dirty="0">
                          <a:latin typeface="Times New Roman, Times, serif"/>
                        </a:rPr>
                      </a:br>
                      <a:endParaRPr lang="en-US" dirty="0"/>
                    </a:p>
                  </a:txBody>
                  <a:tcPr anchor="ctr">
                    <a:lnL>
                      <a:noFill/>
                    </a:lnL>
                    <a:lnR>
                      <a:noFill/>
                    </a:lnR>
                    <a:lnT>
                      <a:noFill/>
                    </a:lnT>
                    <a:lnB>
                      <a:noFill/>
                    </a:lnB>
                  </a:tcPr>
                </a:tc>
                <a:extLst>
                  <a:ext uri="{0D108BD9-81ED-4DB2-BD59-A6C34878D82A}">
                    <a16:rowId xmlns:a16="http://schemas.microsoft.com/office/drawing/2014/main" val="3400753321"/>
                  </a:ext>
                </a:extLst>
              </a:tr>
            </a:tbl>
          </a:graphicData>
        </a:graphic>
      </p:graphicFrame>
    </p:spTree>
    <p:extLst>
      <p:ext uri="{BB962C8B-B14F-4D97-AF65-F5344CB8AC3E}">
        <p14:creationId xmlns:p14="http://schemas.microsoft.com/office/powerpoint/2010/main" val="1551844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11DF-28E9-418C-B124-C9396119C2F0}"/>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Some Bio-numbers: </a:t>
            </a:r>
            <a:r>
              <a:rPr lang="en-US" b="1" i="1" dirty="0">
                <a:effectLst>
                  <a:outerShdw blurRad="38100" dist="38100" dir="2700000" algn="tl">
                    <a:srgbClr val="000000">
                      <a:alpha val="43137"/>
                    </a:srgbClr>
                  </a:outerShdw>
                </a:effectLst>
              </a:rPr>
              <a:t>The Human Vascular System</a:t>
            </a:r>
          </a:p>
        </p:txBody>
      </p:sp>
      <p:sp>
        <p:nvSpPr>
          <p:cNvPr id="3" name="Slide Number Placeholder 2">
            <a:extLst>
              <a:ext uri="{FF2B5EF4-FFF2-40B4-BE49-F238E27FC236}">
                <a16:creationId xmlns:a16="http://schemas.microsoft.com/office/drawing/2014/main" id="{63EF7A64-CDC2-418E-A522-6CF78457C405}"/>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44</a:t>
            </a:fld>
            <a:endParaRPr lang="en-US" dirty="0">
              <a:solidFill>
                <a:prstClr val="black"/>
              </a:solidFill>
            </a:endParaRPr>
          </a:p>
        </p:txBody>
      </p:sp>
      <p:pic>
        <p:nvPicPr>
          <p:cNvPr id="10242" name="Picture 2" descr="http://www.nanomedicine.com/NMI/Tables/8.1.jpg">
            <a:extLst>
              <a:ext uri="{FF2B5EF4-FFF2-40B4-BE49-F238E27FC236}">
                <a16:creationId xmlns:a16="http://schemas.microsoft.com/office/drawing/2014/main" id="{E5F510E3-A657-4D32-8CFD-B53A000EA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371600"/>
            <a:ext cx="8458200" cy="36921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C7383EA-08E3-46D2-8B0F-FE1D5B05247D}"/>
              </a:ext>
            </a:extLst>
          </p:cNvPr>
          <p:cNvSpPr/>
          <p:nvPr/>
        </p:nvSpPr>
        <p:spPr>
          <a:xfrm>
            <a:off x="1032932" y="5251496"/>
            <a:ext cx="5224635" cy="369332"/>
          </a:xfrm>
          <a:prstGeom prst="rect">
            <a:avLst/>
          </a:prstGeom>
        </p:spPr>
        <p:txBody>
          <a:bodyPr wrap="none">
            <a:spAutoFit/>
          </a:bodyPr>
          <a:lstStyle/>
          <a:p>
            <a:r>
              <a:rPr lang="en-US" dirty="0">
                <a:hlinkClick r:id="rId3"/>
              </a:rPr>
              <a:t>http://www.nanomedicine.com/NMI/Tables/8.1.jpg</a:t>
            </a:r>
            <a:endParaRPr lang="en-US" dirty="0"/>
          </a:p>
        </p:txBody>
      </p:sp>
    </p:spTree>
    <p:extLst>
      <p:ext uri="{BB962C8B-B14F-4D97-AF65-F5344CB8AC3E}">
        <p14:creationId xmlns:p14="http://schemas.microsoft.com/office/powerpoint/2010/main" val="3411635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5BFF29EF-BB83-4423-A367-7B2D9000CAC0}"/>
              </a:ext>
            </a:extLst>
          </p:cNvPr>
          <p:cNvSpPr>
            <a:spLocks noGrp="1" noChangeArrowheads="1"/>
          </p:cNvSpPr>
          <p:nvPr>
            <p:ph type="title"/>
          </p:nvPr>
        </p:nvSpPr>
        <p:spPr bwMode="auto">
          <a:xfrm>
            <a:off x="2145030" y="33181"/>
            <a:ext cx="7886700" cy="1325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r>
              <a:rPr lang="en-US" altLang="en-US" sz="2800" dirty="0"/>
              <a:t>Vessel Network Analysis Tools and Microvascular Architecture Models</a:t>
            </a:r>
          </a:p>
        </p:txBody>
      </p:sp>
      <p:graphicFrame>
        <p:nvGraphicFramePr>
          <p:cNvPr id="4" name="Table 3">
            <a:extLst>
              <a:ext uri="{FF2B5EF4-FFF2-40B4-BE49-F238E27FC236}">
                <a16:creationId xmlns:a16="http://schemas.microsoft.com/office/drawing/2014/main" id="{6C360AFF-5CAA-49E1-8349-0CC9E1796A52}"/>
              </a:ext>
            </a:extLst>
          </p:cNvPr>
          <p:cNvGraphicFramePr>
            <a:graphicFrameLocks noGrp="1"/>
          </p:cNvGraphicFramePr>
          <p:nvPr>
            <p:extLst>
              <p:ext uri="{D42A27DB-BD31-4B8C-83A1-F6EECF244321}">
                <p14:modId xmlns:p14="http://schemas.microsoft.com/office/powerpoint/2010/main" val="180199477"/>
              </p:ext>
            </p:extLst>
          </p:nvPr>
        </p:nvGraphicFramePr>
        <p:xfrm>
          <a:off x="457200" y="1147433"/>
          <a:ext cx="5471160" cy="4617481"/>
        </p:xfrm>
        <a:graphic>
          <a:graphicData uri="http://schemas.openxmlformats.org/drawingml/2006/table">
            <a:tbl>
              <a:tblPr/>
              <a:tblGrid>
                <a:gridCol w="844315">
                  <a:extLst>
                    <a:ext uri="{9D8B030D-6E8A-4147-A177-3AD203B41FA5}">
                      <a16:colId xmlns:a16="http://schemas.microsoft.com/office/drawing/2014/main" val="2743495979"/>
                    </a:ext>
                  </a:extLst>
                </a:gridCol>
                <a:gridCol w="675452">
                  <a:extLst>
                    <a:ext uri="{9D8B030D-6E8A-4147-A177-3AD203B41FA5}">
                      <a16:colId xmlns:a16="http://schemas.microsoft.com/office/drawing/2014/main" val="2191753346"/>
                    </a:ext>
                  </a:extLst>
                </a:gridCol>
                <a:gridCol w="928746">
                  <a:extLst>
                    <a:ext uri="{9D8B030D-6E8A-4147-A177-3AD203B41FA5}">
                      <a16:colId xmlns:a16="http://schemas.microsoft.com/office/drawing/2014/main" val="1953056219"/>
                    </a:ext>
                  </a:extLst>
                </a:gridCol>
                <a:gridCol w="904287">
                  <a:extLst>
                    <a:ext uri="{9D8B030D-6E8A-4147-A177-3AD203B41FA5}">
                      <a16:colId xmlns:a16="http://schemas.microsoft.com/office/drawing/2014/main" val="1092832628"/>
                    </a:ext>
                  </a:extLst>
                </a:gridCol>
                <a:gridCol w="990600">
                  <a:extLst>
                    <a:ext uri="{9D8B030D-6E8A-4147-A177-3AD203B41FA5}">
                      <a16:colId xmlns:a16="http://schemas.microsoft.com/office/drawing/2014/main" val="1674850617"/>
                    </a:ext>
                  </a:extLst>
                </a:gridCol>
                <a:gridCol w="304800">
                  <a:extLst>
                    <a:ext uri="{9D8B030D-6E8A-4147-A177-3AD203B41FA5}">
                      <a16:colId xmlns:a16="http://schemas.microsoft.com/office/drawing/2014/main" val="1488732429"/>
                    </a:ext>
                  </a:extLst>
                </a:gridCol>
                <a:gridCol w="381000">
                  <a:extLst>
                    <a:ext uri="{9D8B030D-6E8A-4147-A177-3AD203B41FA5}">
                      <a16:colId xmlns:a16="http://schemas.microsoft.com/office/drawing/2014/main" val="1508748840"/>
                    </a:ext>
                  </a:extLst>
                </a:gridCol>
                <a:gridCol w="441960">
                  <a:extLst>
                    <a:ext uri="{9D8B030D-6E8A-4147-A177-3AD203B41FA5}">
                      <a16:colId xmlns:a16="http://schemas.microsoft.com/office/drawing/2014/main" val="1967394616"/>
                    </a:ext>
                  </a:extLst>
                </a:gridCol>
              </a:tblGrid>
              <a:tr h="182563">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Name</a:t>
                      </a:r>
                    </a:p>
                  </a:txBody>
                  <a:tcPr marL="14239" marR="14239" marT="14239" marB="14239" horzOverflow="overflow">
                    <a:lnL>
                      <a:noFill/>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Lang.</a:t>
                      </a:r>
                    </a:p>
                  </a:txBody>
                  <a:tcPr marL="14239" marR="14239" marT="14239" marB="14239" horzOverflow="overflow">
                    <a:lnL w="9525" cap="flat" cmpd="sng" algn="ctr">
                      <a:solidFill>
                        <a:srgbClr val="B2B2B2"/>
                      </a:solidFill>
                      <a:prstDash val="solid"/>
                      <a:round/>
                      <a:headEnd type="none" w="med" len="med"/>
                      <a:tailEnd type="none" w="med" len="med"/>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Application</a:t>
                      </a:r>
                    </a:p>
                  </a:txBody>
                  <a:tcPr marL="14239" marR="14239" marT="14239" marB="14239" horzOverflow="overflow">
                    <a:lnL w="9525" cap="flat" cmpd="sng" algn="ctr">
                      <a:solidFill>
                        <a:srgbClr val="B2B2B2"/>
                      </a:solidFill>
                      <a:prstDash val="solid"/>
                      <a:round/>
                      <a:headEnd type="none" w="med" len="med"/>
                      <a:tailEnd type="none" w="med" len="med"/>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Metrics</a:t>
                      </a:r>
                    </a:p>
                  </a:txBody>
                  <a:tcPr marL="14239" marR="14239" marT="14239" marB="14239" horzOverflow="overflow">
                    <a:lnL w="9525" cap="flat" cmpd="sng" algn="ctr">
                      <a:solidFill>
                        <a:srgbClr val="B2B2B2"/>
                      </a:solidFill>
                      <a:prstDash val="solid"/>
                      <a:round/>
                      <a:headEnd type="none" w="med" len="med"/>
                      <a:tailEnd type="none" w="med" len="med"/>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Validation</a:t>
                      </a:r>
                    </a:p>
                  </a:txBody>
                  <a:tcPr marL="14239" marR="14239" marT="14239" marB="14239" horzOverflow="overflow">
                    <a:lnL w="9525" cap="flat" cmpd="sng" algn="ctr">
                      <a:solidFill>
                        <a:srgbClr val="B2B2B2"/>
                      </a:solidFill>
                      <a:prstDash val="solid"/>
                      <a:round/>
                      <a:headEnd type="none" w="med" len="med"/>
                      <a:tailEnd type="none" w="med" len="med"/>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Cts</a:t>
                      </a:r>
                    </a:p>
                  </a:txBody>
                  <a:tcPr marL="14239" marR="14239" marT="14239" marB="14239" horzOverflow="overflow">
                    <a:lnL w="9525" cap="flat" cmpd="sng" algn="ctr">
                      <a:solidFill>
                        <a:srgbClr val="B2B2B2"/>
                      </a:solidFill>
                      <a:prstDash val="solid"/>
                      <a:round/>
                      <a:headEnd type="none" w="med" len="med"/>
                      <a:tailEnd type="none" w="med" len="med"/>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Yr</a:t>
                      </a:r>
                    </a:p>
                  </a:txBody>
                  <a:tcPr marL="14239" marR="14239" marT="14239" marB="14239" horzOverflow="overflow">
                    <a:lnL w="9525" cap="flat" cmpd="sng" algn="ctr">
                      <a:solidFill>
                        <a:srgbClr val="B2B2B2"/>
                      </a:solidFill>
                      <a:prstDash val="solid"/>
                      <a:round/>
                      <a:headEnd type="none" w="med" len="med"/>
                      <a:tailEnd type="none" w="med" len="med"/>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Cts/yr</a:t>
                      </a:r>
                    </a:p>
                  </a:txBody>
                  <a:tcPr marL="14239" marR="14239" marT="14239" marB="14239" horzOverflow="overflow">
                    <a:lnL w="9525" cap="flat" cmpd="sng" algn="ctr">
                      <a:solidFill>
                        <a:srgbClr val="B2B2B2"/>
                      </a:solidFill>
                      <a:prstDash val="solid"/>
                      <a:round/>
                      <a:headEnd type="none" w="med" len="med"/>
                      <a:tailEnd type="none" w="med" len="med"/>
                    </a:lnL>
                    <a:lnR>
                      <a:noFill/>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57634659"/>
                  </a:ext>
                </a:extLst>
              </a:tr>
              <a:tr h="798513">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AngioQuant</a:t>
                      </a:r>
                      <a:r>
                        <a:rPr kumimoji="0" lang="en-US" altLang="en-US" sz="9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3"/>
                        </a:rPr>
                        <a:t>83</a:t>
                      </a:r>
                      <a:endPar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MATLAB</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Brightfield, Cell Culture</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Segment Count, VL, VA, VAF, Segment Area, BP, BP/Segment Count</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BD</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104</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2005</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8</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82718136"/>
                  </a:ext>
                </a:extLst>
              </a:tr>
              <a:tr h="849313">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RAVE</a:t>
                      </a:r>
                      <a:r>
                        <a:rPr kumimoji="0" lang="en-US" altLang="en-US" sz="9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4"/>
                        </a:rPr>
                        <a:t>81</a:t>
                      </a:r>
                      <a:endPar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MATLAB</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Fluorescent, Tissue</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VAF, VLD, VR, FD</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manually analyzed BD for VAF, VLD, and VR. Basic </a:t>
                      </a:r>
                      <a:r>
                        <a:rPr kumimoji="0" lang="en-US" altLang="en-US" sz="900" b="1"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In silico</a:t>
                      </a: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 for FD</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24</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2011</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3.4</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746412414"/>
                  </a:ext>
                </a:extLst>
              </a:tr>
              <a:tr h="439738">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Vessel Analysis ImageJ Macro</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ImageJ Macro</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Brightfield, Tissue</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VAF, VLD</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None</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653101726"/>
                  </a:ext>
                </a:extLst>
              </a:tr>
              <a:tr h="490538">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AngioTool</a:t>
                      </a:r>
                      <a:r>
                        <a:rPr kumimoji="0" lang="en-US" altLang="en-US" sz="9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5"/>
                        </a:rPr>
                        <a:t>78</a:t>
                      </a:r>
                      <a:endPar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Java, ImageJ</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Fluorescent, Tissue</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VAF, SC, VL, VLD, EP, lacunarity, BP/area</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QL manually analyzed BD</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111</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2011</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15.9</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199390842"/>
                  </a:ext>
                </a:extLst>
              </a:tr>
              <a:tr h="542925">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CSAQ</a:t>
                      </a:r>
                      <a:r>
                        <a:rPr kumimoji="0" lang="en-US" altLang="en-US" sz="9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6"/>
                        </a:rPr>
                        <a:t>282</a:t>
                      </a:r>
                      <a:endPar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1"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Web Based</a:t>
                      </a:r>
                      <a:endPar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Brightfield, Tissue</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fr-FR"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VL, VAF, BP; Contrast, Entropy</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Manual (BP), QT comparison to AngioQuant</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24</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2008</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2.4</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366873074"/>
                  </a:ext>
                </a:extLst>
              </a:tr>
              <a:tr h="644525">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Breast Tumor Microvasculature Reconstruction</a:t>
                      </a:r>
                      <a:r>
                        <a:rPr kumimoji="0" lang="en-US" altLang="en-US" sz="9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7"/>
                        </a:rPr>
                        <a:t>82</a:t>
                      </a:r>
                      <a:endPar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MATLAB, JAVA</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Micro Ct, Tumor</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VLD, VD, SL, MEVDD, FD, Tortuosity, Flow</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Metrics from BD within literature values</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17</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2013</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3.4</a:t>
                      </a:r>
                    </a:p>
                  </a:txBody>
                  <a:tcPr marL="21358" marR="21358" marT="21358" marB="8543"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089456504"/>
                  </a:ext>
                </a:extLst>
              </a:tr>
              <a:tr h="401638">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VESGEN 2D</a:t>
                      </a:r>
                      <a:r>
                        <a:rPr kumimoji="0" lang="en-US" altLang="en-US" sz="9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8"/>
                        </a:rPr>
                        <a:t>283</a:t>
                      </a:r>
                      <a:endPar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1358" marR="21358" marT="21358" marB="21358"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Java, ImageJ</a:t>
                      </a:r>
                    </a:p>
                  </a:txBody>
                  <a:tcPr marL="21358" marR="21358" marT="21358" marB="21358"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Brightfield/ Flourescence, Tissue</a:t>
                      </a:r>
                    </a:p>
                  </a:txBody>
                  <a:tcPr marL="21358" marR="21358" marT="21358" marB="21358"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VD, VT, FD, VAF, VLD, BP</a:t>
                      </a:r>
                    </a:p>
                  </a:txBody>
                  <a:tcPr marL="21358" marR="21358" marT="21358" marB="21358"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BD</a:t>
                      </a:r>
                    </a:p>
                  </a:txBody>
                  <a:tcPr marL="21358" marR="21358" marT="21358" marB="21358"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29</a:t>
                      </a:r>
                    </a:p>
                  </a:txBody>
                  <a:tcPr marL="21358" marR="21358" marT="21358" marB="21358"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2009</a:t>
                      </a:r>
                    </a:p>
                  </a:txBody>
                  <a:tcPr marL="21358" marR="21358" marT="21358" marB="21358"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9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3.2</a:t>
                      </a:r>
                    </a:p>
                  </a:txBody>
                  <a:tcPr marL="21358" marR="21358" marT="21358" marB="21358"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683573424"/>
                  </a:ext>
                </a:extLst>
              </a:tr>
            </a:tbl>
          </a:graphicData>
        </a:graphic>
      </p:graphicFrame>
      <p:sp>
        <p:nvSpPr>
          <p:cNvPr id="5212" name="Rectangle 1">
            <a:extLst>
              <a:ext uri="{FF2B5EF4-FFF2-40B4-BE49-F238E27FC236}">
                <a16:creationId xmlns:a16="http://schemas.microsoft.com/office/drawing/2014/main" id="{5649E1CD-6348-4461-9BDB-C6AD4FBB2FDA}"/>
              </a:ext>
            </a:extLst>
          </p:cNvPr>
          <p:cNvSpPr>
            <a:spLocks noChangeArrowheads="1"/>
          </p:cNvSpPr>
          <p:nvPr/>
        </p:nvSpPr>
        <p:spPr bwMode="auto">
          <a:xfrm>
            <a:off x="5481639" y="1733292"/>
            <a:ext cx="65"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eaLnBrk="1" hangingPunct="1">
              <a:buClr>
                <a:srgbClr val="000000"/>
              </a:buClr>
              <a:buSzPct val="100000"/>
              <a:buFont typeface="Times New Roman" panose="02020603050405020304" pitchFamily="18" charset="0"/>
              <a:buNone/>
            </a:pPr>
            <a:endParaRPr lang="en-GB" altLang="en-US" sz="1200" dirty="0">
              <a:solidFill>
                <a:srgbClr val="1C1D1E"/>
              </a:solidFill>
              <a:latin typeface="Open Sans"/>
            </a:endParaRPr>
          </a:p>
        </p:txBody>
      </p:sp>
      <p:sp>
        <p:nvSpPr>
          <p:cNvPr id="5213" name="TextBox 5">
            <a:extLst>
              <a:ext uri="{FF2B5EF4-FFF2-40B4-BE49-F238E27FC236}">
                <a16:creationId xmlns:a16="http://schemas.microsoft.com/office/drawing/2014/main" id="{FD40530D-3C88-40C2-B949-7FA0152D5AB7}"/>
              </a:ext>
            </a:extLst>
          </p:cNvPr>
          <p:cNvSpPr txBox="1">
            <a:spLocks noChangeArrowheads="1"/>
          </p:cNvSpPr>
          <p:nvPr/>
        </p:nvSpPr>
        <p:spPr bwMode="auto">
          <a:xfrm>
            <a:off x="304800" y="5888188"/>
            <a:ext cx="9905870"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buClr>
                <a:srgbClr val="000000"/>
              </a:buClr>
              <a:buSzPct val="100000"/>
              <a:buFont typeface="Times New Roman" panose="02020603050405020304" pitchFamily="18" charset="0"/>
              <a:buNone/>
            </a:pPr>
            <a:r>
              <a:rPr lang="en-US" altLang="en-US" sz="1100" dirty="0"/>
              <a:t>BD, biological data; BP, branchpoints; EP, endpoints; FD, fractal dimension; MEVDD, max extra‐vascular diffusion distance; NS, not specified; QL, qualitative; QT, quantitative; SC, segment count; SL, segment length; VLD, vessel length density; VD, vessel diameter; VR, vessel radius. </a:t>
            </a:r>
          </a:p>
          <a:p>
            <a:pPr eaLnBrk="1" hangingPunct="1">
              <a:buClr>
                <a:srgbClr val="000000"/>
              </a:buClr>
              <a:buSzPct val="100000"/>
              <a:buFont typeface="Times New Roman" panose="02020603050405020304" pitchFamily="18" charset="0"/>
              <a:buNone/>
            </a:pPr>
            <a:r>
              <a:rPr lang="en-US" altLang="en-US" sz="1100" dirty="0">
                <a:hlinkClick r:id="rId9"/>
              </a:rPr>
              <a:t>https://onlinelibrary.wiley.com/doi/full/10.1111/micc.12520</a:t>
            </a:r>
            <a:endParaRPr lang="en-US" altLang="en-US" sz="1100" dirty="0"/>
          </a:p>
          <a:p>
            <a:pPr eaLnBrk="1" hangingPunct="1">
              <a:buClr>
                <a:srgbClr val="000000"/>
              </a:buClr>
              <a:buSzPct val="100000"/>
              <a:buFont typeface="Times New Roman" panose="02020603050405020304" pitchFamily="18" charset="0"/>
              <a:buNone/>
            </a:pPr>
            <a:endParaRPr lang="en-US" altLang="en-US" sz="1100" dirty="0"/>
          </a:p>
          <a:p>
            <a:pPr eaLnBrk="1" hangingPunct="1">
              <a:buClr>
                <a:srgbClr val="000000"/>
              </a:buClr>
              <a:buSzPct val="100000"/>
              <a:buFont typeface="Times New Roman" panose="02020603050405020304" pitchFamily="18" charset="0"/>
              <a:buNone/>
            </a:pPr>
            <a:endParaRPr lang="en-US" altLang="en-US" sz="1100" dirty="0"/>
          </a:p>
        </p:txBody>
      </p:sp>
      <p:graphicFrame>
        <p:nvGraphicFramePr>
          <p:cNvPr id="6" name="Table 5">
            <a:extLst>
              <a:ext uri="{FF2B5EF4-FFF2-40B4-BE49-F238E27FC236}">
                <a16:creationId xmlns:a16="http://schemas.microsoft.com/office/drawing/2014/main" id="{9BDC22EA-C19A-424B-BE6F-CF13EA7C7858}"/>
              </a:ext>
            </a:extLst>
          </p:cNvPr>
          <p:cNvGraphicFramePr>
            <a:graphicFrameLocks noGrp="1"/>
          </p:cNvGraphicFramePr>
          <p:nvPr>
            <p:extLst>
              <p:ext uri="{D42A27DB-BD31-4B8C-83A1-F6EECF244321}">
                <p14:modId xmlns:p14="http://schemas.microsoft.com/office/powerpoint/2010/main" val="1577304645"/>
              </p:ext>
            </p:extLst>
          </p:nvPr>
        </p:nvGraphicFramePr>
        <p:xfrm>
          <a:off x="6248400" y="1164741"/>
          <a:ext cx="5486400" cy="4775616"/>
        </p:xfrm>
        <a:graphic>
          <a:graphicData uri="http://schemas.openxmlformats.org/drawingml/2006/table">
            <a:tbl>
              <a:tblPr/>
              <a:tblGrid>
                <a:gridCol w="1671800">
                  <a:extLst>
                    <a:ext uri="{9D8B030D-6E8A-4147-A177-3AD203B41FA5}">
                      <a16:colId xmlns:a16="http://schemas.microsoft.com/office/drawing/2014/main" val="3270757686"/>
                    </a:ext>
                  </a:extLst>
                </a:gridCol>
                <a:gridCol w="503869">
                  <a:extLst>
                    <a:ext uri="{9D8B030D-6E8A-4147-A177-3AD203B41FA5}">
                      <a16:colId xmlns:a16="http://schemas.microsoft.com/office/drawing/2014/main" val="4000326575"/>
                    </a:ext>
                  </a:extLst>
                </a:gridCol>
                <a:gridCol w="736247">
                  <a:extLst>
                    <a:ext uri="{9D8B030D-6E8A-4147-A177-3AD203B41FA5}">
                      <a16:colId xmlns:a16="http://schemas.microsoft.com/office/drawing/2014/main" val="2019510529"/>
                    </a:ext>
                  </a:extLst>
                </a:gridCol>
                <a:gridCol w="1288436">
                  <a:extLst>
                    <a:ext uri="{9D8B030D-6E8A-4147-A177-3AD203B41FA5}">
                      <a16:colId xmlns:a16="http://schemas.microsoft.com/office/drawing/2014/main" val="385004354"/>
                    </a:ext>
                  </a:extLst>
                </a:gridCol>
                <a:gridCol w="1286048">
                  <a:extLst>
                    <a:ext uri="{9D8B030D-6E8A-4147-A177-3AD203B41FA5}">
                      <a16:colId xmlns:a16="http://schemas.microsoft.com/office/drawing/2014/main" val="3305575316"/>
                    </a:ext>
                  </a:extLst>
                </a:gridCol>
              </a:tblGrid>
              <a:tr h="0">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Description</a:t>
                      </a:r>
                    </a:p>
                  </a:txBody>
                  <a:tcPr marL="13898" marR="13898" marT="13898" marB="13898" horzOverflow="overflow">
                    <a:lnL>
                      <a:noFill/>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Language</a:t>
                      </a:r>
                    </a:p>
                  </a:txBody>
                  <a:tcPr marL="13898" marR="13898" marT="13898" marB="13898" horzOverflow="overflow">
                    <a:lnL w="9525" cap="flat" cmpd="sng" algn="ctr">
                      <a:solidFill>
                        <a:srgbClr val="B2B2B2"/>
                      </a:solidFill>
                      <a:prstDash val="solid"/>
                      <a:round/>
                      <a:headEnd type="none" w="med" len="med"/>
                      <a:tailEnd type="none" w="med" len="med"/>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Method</a:t>
                      </a:r>
                    </a:p>
                  </a:txBody>
                  <a:tcPr marL="13898" marR="13898" marT="13898" marB="13898" horzOverflow="overflow">
                    <a:lnL w="9525" cap="flat" cmpd="sng" algn="ctr">
                      <a:solidFill>
                        <a:srgbClr val="B2B2B2"/>
                      </a:solidFill>
                      <a:prstDash val="solid"/>
                      <a:round/>
                      <a:headEnd type="none" w="med" len="med"/>
                      <a:tailEnd type="none" w="med" len="med"/>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Type</a:t>
                      </a:r>
                    </a:p>
                  </a:txBody>
                  <a:tcPr marL="13898" marR="13898" marT="13898" marB="13898" horzOverflow="overflow">
                    <a:lnL w="9525" cap="flat" cmpd="sng" algn="ctr">
                      <a:solidFill>
                        <a:srgbClr val="B2B2B2"/>
                      </a:solidFill>
                      <a:prstDash val="solid"/>
                      <a:round/>
                      <a:headEnd type="none" w="med" len="med"/>
                      <a:tailEnd type="none" w="med" len="med"/>
                    </a:lnL>
                    <a:lnR w="9525" cap="flat" cmpd="sng" algn="ctr">
                      <a:solidFill>
                        <a:srgbClr val="B2B2B2"/>
                      </a:solidFill>
                      <a:prstDash val="solid"/>
                      <a:round/>
                      <a:headEnd type="none" w="med" len="med"/>
                      <a:tailEnd type="none" w="med" len="med"/>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rial" panose="020B0604020202020204" pitchFamily="34" charset="0"/>
                          <a:ea typeface="ＭＳ Ｐゴシック" panose="020B0600070205080204" pitchFamily="34" charset="-128"/>
                        </a:rPr>
                        <a:t>Validation</a:t>
                      </a:r>
                    </a:p>
                  </a:txBody>
                  <a:tcPr marL="13898" marR="13898" marT="13898" marB="13898" horzOverflow="overflow">
                    <a:lnL w="9525" cap="flat" cmpd="sng" algn="ctr">
                      <a:solidFill>
                        <a:srgbClr val="B2B2B2"/>
                      </a:solidFill>
                      <a:prstDash val="solid"/>
                      <a:round/>
                      <a:headEnd type="none" w="med" len="med"/>
                      <a:tailEnd type="none" w="med" len="med"/>
                    </a:lnL>
                    <a:lnR>
                      <a:noFill/>
                    </a:lnR>
                    <a:lnT>
                      <a:noFill/>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761242400"/>
                  </a:ext>
                </a:extLst>
              </a:tr>
              <a:tr h="212787">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Particle‐based EC Network</a:t>
                      </a:r>
                      <a:r>
                        <a:rPr kumimoji="0" lang="en-US" altLang="en-US" sz="8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10"/>
                        </a:rPr>
                        <a:t>284</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C++</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 CPM</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Vasculogenesis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to classic CPM</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604373708"/>
                  </a:ext>
                </a:extLst>
              </a:tr>
              <a:tr h="284224">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Retina ABM</a:t>
                      </a:r>
                      <a:r>
                        <a:rPr kumimoji="0" lang="en-US" altLang="en-US" sz="8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11"/>
                        </a:rPr>
                        <a:t>285</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NetLogo</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Retinal developing vasculature</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comparison retinal BD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979776343"/>
                  </a:ext>
                </a:extLst>
              </a:tr>
              <a:tr h="211199">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3D CPM of Tumor Growth</a:t>
                      </a:r>
                      <a:r>
                        <a:rPr kumimoji="0" lang="en-US" altLang="en-US" sz="8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12"/>
                        </a:rPr>
                        <a:t>286</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CompuCell3D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 CPM</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Tumor angiogenesis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da-DK" altLang="en-US" sz="7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QL to Macklin et al.</a:t>
                      </a:r>
                      <a:r>
                        <a:rPr kumimoji="0" lang="da-DK" altLang="en-US" sz="700" b="1" i="0" u="none" strike="noStrike" cap="none" normalizeH="0" baseline="0">
                          <a:ln>
                            <a:noFill/>
                          </a:ln>
                          <a:solidFill>
                            <a:srgbClr val="005293"/>
                          </a:solidFill>
                          <a:effectLst/>
                          <a:latin typeface="Arial" panose="020B0604020202020204" pitchFamily="34" charset="0"/>
                          <a:ea typeface="ＭＳ Ｐゴシック" panose="020B0600070205080204" pitchFamily="34" charset="-128"/>
                          <a:hlinkClick r:id="rId13"/>
                        </a:rPr>
                        <a:t>287</a:t>
                      </a:r>
                      <a:endParaRPr kumimoji="0" lang="da-DK" altLang="en-US" sz="700" b="1"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406193608"/>
                  </a:ext>
                </a:extLst>
              </a:tr>
              <a:tr h="309563">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 for Disruption of Vasculogenesis</a:t>
                      </a:r>
                      <a:r>
                        <a:rPr kumimoji="0" lang="en-US" altLang="en-US" sz="8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14"/>
                        </a:rPr>
                        <a:t>288</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CompuCell3D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Vasculogenesis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to BD with AngioTool</a:t>
                      </a:r>
                      <a:r>
                        <a:rPr kumimoji="0" lang="en-US" altLang="en-US" sz="7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5"/>
                        </a:rPr>
                        <a:t>78</a:t>
                      </a:r>
                      <a:endPar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4034897980"/>
                  </a:ext>
                </a:extLst>
              </a:tr>
              <a:tr h="309563">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3D Sprouting Angiogensis</a:t>
                      </a:r>
                      <a:r>
                        <a:rPr kumimoji="0" lang="en-US" altLang="en-US" sz="8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15"/>
                        </a:rPr>
                        <a:t>289</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NS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Sprouting angiogenesis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metrics within BD range</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937242126"/>
                  </a:ext>
                </a:extLst>
              </a:tr>
              <a:tr h="196910">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Hypoxic Vessel Sprouting</a:t>
                      </a:r>
                      <a:r>
                        <a:rPr kumimoji="0" lang="en-US" altLang="en-US" sz="8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16"/>
                        </a:rPr>
                        <a:t>290</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NS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 Hybrid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Any 2D or 3D vessel formation in a tissue</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comparison with BD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276938190"/>
                  </a:ext>
                </a:extLst>
              </a:tr>
              <a:tr h="261997">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Tumor Angiogenesis and Patterning</a:t>
                      </a:r>
                      <a:r>
                        <a:rPr kumimoji="0" lang="en-US" altLang="en-US" sz="8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17"/>
                        </a:rPr>
                        <a:t>291</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NS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 Hybrid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Sprouting angiogenesis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metrics within BD range</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487148620"/>
                  </a:ext>
                </a:extLst>
              </a:tr>
              <a:tr h="333434">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Angiogenesis with Discrete Random Walks</a:t>
                      </a:r>
                      <a:r>
                        <a:rPr kumimoji="0" lang="en-US" altLang="en-US" sz="8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18"/>
                        </a:rPr>
                        <a:t>292</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NS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 Hybrid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Tumor angiogenesis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QL assessment of simulation results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3819358002"/>
                  </a:ext>
                </a:extLst>
              </a:tr>
              <a:tr h="263584">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 of Tumor Angiogenesis and Regression</a:t>
                      </a:r>
                      <a:r>
                        <a:rPr kumimoji="0" lang="en-US" altLang="en-US" sz="800" b="1" i="0" u="none" strike="noStrike" cap="none" normalizeH="0" baseline="30000" dirty="0">
                          <a:ln>
                            <a:noFill/>
                          </a:ln>
                          <a:solidFill>
                            <a:schemeClr val="tx1"/>
                          </a:solidFill>
                          <a:effectLst/>
                          <a:latin typeface="Arial" panose="020B0604020202020204" pitchFamily="34" charset="0"/>
                          <a:ea typeface="ＭＳ Ｐゴシック" panose="020B0600070205080204" pitchFamily="34" charset="-128"/>
                        </a:rPr>
                        <a:t>293</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NS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 Hybrid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Tumor angiogenesis and regression</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QL to BD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184138287"/>
                  </a:ext>
                </a:extLst>
              </a:tr>
              <a:tr h="315913">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3D Phase Field ABM of Vascular Networks</a:t>
                      </a:r>
                      <a:r>
                        <a:rPr kumimoji="0" lang="en-US" altLang="en-US" sz="800" b="1" i="0" u="none" strike="noStrike" cap="none" normalizeH="0" baseline="30000" dirty="0">
                          <a:ln>
                            <a:noFill/>
                          </a:ln>
                          <a:solidFill>
                            <a:schemeClr val="tx1"/>
                          </a:solidFill>
                          <a:effectLst/>
                          <a:latin typeface="Arial" panose="020B0604020202020204" pitchFamily="34" charset="0"/>
                          <a:ea typeface="ＭＳ Ｐゴシック" panose="020B0600070205080204" pitchFamily="34" charset="-128"/>
                        </a:rPr>
                        <a:t>294</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NS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ABM Hybrid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3D Angiogenesis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QL to basic theoretical behavior</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852012674"/>
                  </a:ext>
                </a:extLst>
              </a:tr>
              <a:tr h="411221">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Adaptive Network with Flow</a:t>
                      </a:r>
                      <a:r>
                        <a:rPr kumimoji="0" lang="en-US" altLang="en-US" sz="800" b="1" i="0" u="none" strike="noStrike" cap="none" normalizeH="0" baseline="30000" dirty="0">
                          <a:ln>
                            <a:noFill/>
                          </a:ln>
                          <a:solidFill>
                            <a:schemeClr val="tx1"/>
                          </a:solidFill>
                          <a:effectLst/>
                          <a:latin typeface="Arial" panose="020B0604020202020204" pitchFamily="34" charset="0"/>
                          <a:ea typeface="ＭＳ Ｐゴシック" panose="020B0600070205080204" pitchFamily="34" charset="-128"/>
                        </a:rPr>
                        <a:t>295</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C</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Stochastic Hybrid model</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Flow, oxygen transport, and adaptation of existing network</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Thorough quantitative comparison to experimental results across all categories</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957305762"/>
                  </a:ext>
                </a:extLst>
              </a:tr>
              <a:tr h="315913">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Multiphase Tumor Angiogenesis Growth</a:t>
                      </a:r>
                      <a:r>
                        <a:rPr kumimoji="0" lang="en-US" altLang="en-US" sz="800" b="1" i="0" u="none" strike="noStrike" cap="none" normalizeH="0" baseline="30000" dirty="0">
                          <a:ln>
                            <a:noFill/>
                          </a:ln>
                          <a:solidFill>
                            <a:schemeClr val="tx1"/>
                          </a:solidFill>
                          <a:effectLst/>
                          <a:latin typeface="Arial" panose="020B0604020202020204" pitchFamily="34" charset="0"/>
                          <a:ea typeface="ＭＳ Ｐゴシック" panose="020B0600070205080204" pitchFamily="34" charset="-128"/>
                        </a:rPr>
                        <a:t>296</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CAST3M</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Continuum Discrete</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Tumor growth</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comparison with BD</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217806312"/>
                  </a:ext>
                </a:extLst>
              </a:tr>
              <a:tr h="603250">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Vessel Generator for Cell‐colocalization (CIRCOAST)</a:t>
                      </a:r>
                      <a:r>
                        <a:rPr kumimoji="0" lang="en-US" altLang="en-US" sz="800" b="1" i="0" u="none" strike="noStrike" cap="none" normalizeH="0" baseline="0" dirty="0">
                          <a:ln>
                            <a:noFill/>
                          </a:ln>
                          <a:solidFill>
                            <a:srgbClr val="005293"/>
                          </a:solidFill>
                          <a:effectLst/>
                          <a:latin typeface="Arial" panose="020B0604020202020204" pitchFamily="34" charset="0"/>
                          <a:ea typeface="ＭＳ Ｐゴシック" panose="020B0600070205080204" pitchFamily="34" charset="-128"/>
                          <a:hlinkClick r:id="rId19"/>
                        </a:rPr>
                        <a:t>135</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MATLAB</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Structural Descriptive Model</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Static adult microvascular network for basic model validation</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metrics within BD range</a:t>
                      </a:r>
                    </a:p>
                  </a:txBody>
                  <a:tcPr marL="20846" marR="20846" marT="20846" marB="8339"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2975980718"/>
                  </a:ext>
                </a:extLst>
              </a:tr>
              <a:tr h="274320">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Tumor Angiogenesis with Blood and Interstitial Flow</a:t>
                      </a:r>
                      <a:r>
                        <a:rPr kumimoji="0" lang="en-US" altLang="en-US" sz="800" b="1" i="0" u="none" strike="noStrike" cap="none" normalizeH="0" baseline="30000" dirty="0">
                          <a:ln>
                            <a:noFill/>
                          </a:ln>
                          <a:solidFill>
                            <a:schemeClr val="tx1"/>
                          </a:solidFill>
                          <a:effectLst/>
                          <a:latin typeface="Arial" panose="020B0604020202020204" pitchFamily="34" charset="0"/>
                          <a:ea typeface="ＭＳ Ｐゴシック" panose="020B0600070205080204" pitchFamily="34" charset="-128"/>
                        </a:rPr>
                        <a:t>297</a:t>
                      </a:r>
                      <a:endParaRPr kumimoji="0" lang="en-US" altLang="en-US" sz="8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endParaRPr>
                    </a:p>
                  </a:txBody>
                  <a:tcPr marL="20846" marR="20846" marT="20846" marB="20846"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NS</a:t>
                      </a:r>
                    </a:p>
                  </a:txBody>
                  <a:tcPr marL="20846" marR="20846" marT="20846" marB="20846"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Hybrid</a:t>
                      </a:r>
                    </a:p>
                  </a:txBody>
                  <a:tcPr marL="20846" marR="20846" marT="20846" marB="20846"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Tumor growth</a:t>
                      </a:r>
                    </a:p>
                  </a:txBody>
                  <a:tcPr marL="20846" marR="20846" marT="20846" marB="20846"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a:lnSpc>
                          <a:spcPct val="93000"/>
                        </a:lnSpc>
                        <a:spcAft>
                          <a:spcPts val="1425"/>
                        </a:spcAft>
                        <a:buClr>
                          <a:srgbClr val="000000"/>
                        </a:buClr>
                        <a:buSzPct val="100000"/>
                        <a:buFont typeface="Times New Roman" panose="02020603050405020304" pitchFamily="18" charset="0"/>
                        <a:defRPr sz="2800">
                          <a:solidFill>
                            <a:srgbClr val="000000"/>
                          </a:solidFill>
                          <a:latin typeface="Arial" panose="020B0604020202020204" pitchFamily="34" charset="0"/>
                          <a:cs typeface="Baekmuk Gulim" charset="0"/>
                        </a:defRPr>
                      </a:lvl1pPr>
                      <a:lvl2pPr marL="457200">
                        <a:lnSpc>
                          <a:spcPct val="93000"/>
                        </a:lnSpc>
                        <a:spcAft>
                          <a:spcPts val="1138"/>
                        </a:spcAft>
                        <a:buClr>
                          <a:srgbClr val="000000"/>
                        </a:buClr>
                        <a:buSzPct val="100000"/>
                        <a:buFont typeface="Times New Roman" panose="02020603050405020304" pitchFamily="18" charset="0"/>
                        <a:defRPr sz="2400">
                          <a:solidFill>
                            <a:srgbClr val="000000"/>
                          </a:solidFill>
                          <a:latin typeface="Arial" panose="020B0604020202020204" pitchFamily="34" charset="0"/>
                          <a:cs typeface="Baekmuk Gulim" charset="0"/>
                        </a:defRPr>
                      </a:lvl2pPr>
                      <a:lvl3pPr marL="914400">
                        <a:lnSpc>
                          <a:spcPct val="93000"/>
                        </a:lnSpc>
                        <a:spcAft>
                          <a:spcPts val="850"/>
                        </a:spcAft>
                        <a:buClr>
                          <a:srgbClr val="000000"/>
                        </a:buClr>
                        <a:buSzPct val="100000"/>
                        <a:buFont typeface="Times New Roman" panose="02020603050405020304" pitchFamily="18" charset="0"/>
                        <a:defRPr sz="2000">
                          <a:solidFill>
                            <a:srgbClr val="000000"/>
                          </a:solidFill>
                          <a:latin typeface="Arial" panose="020B0604020202020204" pitchFamily="34" charset="0"/>
                          <a:cs typeface="Baekmuk Gulim" charset="0"/>
                        </a:defRPr>
                      </a:lvl3pPr>
                      <a:lvl4pPr marL="1371600">
                        <a:lnSpc>
                          <a:spcPct val="93000"/>
                        </a:lnSpc>
                        <a:spcAft>
                          <a:spcPts val="575"/>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4pPr>
                      <a:lvl5pPr marL="1828800">
                        <a:lnSpc>
                          <a:spcPct val="93000"/>
                        </a:lnSpc>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5pPr>
                      <a:lvl6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6pPr>
                      <a:lvl7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7pPr>
                      <a:lvl8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8pPr>
                      <a:lvl9pPr indent="-228600" eaLnBrk="0" fontAlgn="base" hangingPunct="0">
                        <a:lnSpc>
                          <a:spcPct val="93000"/>
                        </a:lnSpc>
                        <a:spcBef>
                          <a:spcPct val="0"/>
                        </a:spcBef>
                        <a:spcAft>
                          <a:spcPts val="288"/>
                        </a:spcAft>
                        <a:buClr>
                          <a:srgbClr val="000000"/>
                        </a:buClr>
                        <a:buSzPct val="100000"/>
                        <a:buFont typeface="Times New Roman" panose="02020603050405020304" pitchFamily="18" charset="0"/>
                        <a:defRPr>
                          <a:solidFill>
                            <a:srgbClr val="000000"/>
                          </a:solidFill>
                          <a:latin typeface="Arial" panose="020B0604020202020204" pitchFamily="34" charset="0"/>
                          <a:cs typeface="Baekmuk Gulim"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700" b="1"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QT metrics within BD range</a:t>
                      </a:r>
                    </a:p>
                  </a:txBody>
                  <a:tcPr marL="20846" marR="20846" marT="20846" marB="20846" horzOverflow="overflow">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658130616"/>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E12DA4-285F-4A2E-955B-DCAD761B1FFD}"/>
              </a:ext>
            </a:extLst>
          </p:cNvPr>
          <p:cNvSpPr>
            <a:spLocks noGrp="1"/>
          </p:cNvSpPr>
          <p:nvPr>
            <p:ph type="sldNum" sz="quarter" idx="4294967295"/>
          </p:nvPr>
        </p:nvSpPr>
        <p:spPr>
          <a:xfrm>
            <a:off x="10494549" y="6096000"/>
            <a:ext cx="1697451" cy="256485"/>
          </a:xfrm>
        </p:spPr>
        <p:txBody>
          <a:bodyPr/>
          <a:lstStyle/>
          <a:p>
            <a:pPr>
              <a:defRPr/>
            </a:pPr>
            <a:fld id="{49C0EE74-1F2C-4D2D-91EC-B282DFC749DA}" type="slidenum">
              <a:rPr lang="en-US" smtClean="0">
                <a:solidFill>
                  <a:prstClr val="black"/>
                </a:solidFill>
              </a:rPr>
              <a:pPr>
                <a:defRPr/>
              </a:pPr>
              <a:t>46</a:t>
            </a:fld>
            <a:endParaRPr lang="en-US" dirty="0">
              <a:solidFill>
                <a:prstClr val="black"/>
              </a:solidFill>
            </a:endParaRPr>
          </a:p>
        </p:txBody>
      </p:sp>
      <p:sp>
        <p:nvSpPr>
          <p:cNvPr id="4" name="Title 3">
            <a:extLst>
              <a:ext uri="{FF2B5EF4-FFF2-40B4-BE49-F238E27FC236}">
                <a16:creationId xmlns:a16="http://schemas.microsoft.com/office/drawing/2014/main" id="{31A255B6-BC17-48BB-AD0F-99D776D722ED}"/>
              </a:ext>
            </a:extLst>
          </p:cNvPr>
          <p:cNvSpPr>
            <a:spLocks noGrp="1"/>
          </p:cNvSpPr>
          <p:nvPr>
            <p:ph type="title"/>
          </p:nvPr>
        </p:nvSpPr>
        <p:spPr/>
        <p:txBody>
          <a:bodyPr/>
          <a:lstStyle/>
          <a:p>
            <a:r>
              <a:rPr lang="en-US" dirty="0"/>
              <a:t>The KIDNEY: Artistic Rendition of Kidney Vasculature</a:t>
            </a:r>
          </a:p>
        </p:txBody>
      </p:sp>
      <p:pic>
        <p:nvPicPr>
          <p:cNvPr id="4098" name="Picture 2" descr="kidney_bloodsupply.jpg">
            <a:extLst>
              <a:ext uri="{FF2B5EF4-FFF2-40B4-BE49-F238E27FC236}">
                <a16:creationId xmlns:a16="http://schemas.microsoft.com/office/drawing/2014/main" id="{E7F2C4A9-7291-45FE-86A2-6FCC3C7FA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990601"/>
            <a:ext cx="5749925" cy="56919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D8E9EB9-935A-46EB-B5DF-EECA4C9C77FA}"/>
              </a:ext>
            </a:extLst>
          </p:cNvPr>
          <p:cNvSpPr/>
          <p:nvPr/>
        </p:nvSpPr>
        <p:spPr>
          <a:xfrm>
            <a:off x="1921352" y="5643045"/>
            <a:ext cx="4572000" cy="646331"/>
          </a:xfrm>
          <a:prstGeom prst="rect">
            <a:avLst/>
          </a:prstGeom>
        </p:spPr>
        <p:txBody>
          <a:bodyPr>
            <a:spAutoFit/>
          </a:bodyPr>
          <a:lstStyle/>
          <a:p>
            <a:r>
              <a:rPr lang="en-US" dirty="0"/>
              <a:t>http://editthis.info/biol557/Chapter_26_notes_(Renal)</a:t>
            </a:r>
          </a:p>
        </p:txBody>
      </p:sp>
      <p:sp>
        <p:nvSpPr>
          <p:cNvPr id="6" name="TextBox 5">
            <a:extLst>
              <a:ext uri="{FF2B5EF4-FFF2-40B4-BE49-F238E27FC236}">
                <a16:creationId xmlns:a16="http://schemas.microsoft.com/office/drawing/2014/main" id="{C3DAD2A2-EF68-4951-B4BC-66C438436FED}"/>
              </a:ext>
            </a:extLst>
          </p:cNvPr>
          <p:cNvSpPr txBox="1"/>
          <p:nvPr/>
        </p:nvSpPr>
        <p:spPr>
          <a:xfrm>
            <a:off x="8458200" y="1828800"/>
            <a:ext cx="2057400" cy="1754326"/>
          </a:xfrm>
          <a:prstGeom prst="rect">
            <a:avLst/>
          </a:prstGeom>
          <a:noFill/>
        </p:spPr>
        <p:txBody>
          <a:bodyPr wrap="square" rtlCol="0">
            <a:spAutoFit/>
          </a:bodyPr>
          <a:lstStyle/>
          <a:p>
            <a:r>
              <a:rPr lang="en-US" dirty="0"/>
              <a:t>See a quick video of arterial supply of the kidney </a:t>
            </a:r>
          </a:p>
          <a:p>
            <a:endParaRPr lang="en-US" dirty="0"/>
          </a:p>
          <a:p>
            <a:r>
              <a:rPr lang="en-US" dirty="0"/>
              <a:t>https://youtu.be/FYVv6GXlDFA</a:t>
            </a:r>
          </a:p>
        </p:txBody>
      </p:sp>
    </p:spTree>
    <p:extLst>
      <p:ext uri="{BB962C8B-B14F-4D97-AF65-F5344CB8AC3E}">
        <p14:creationId xmlns:p14="http://schemas.microsoft.com/office/powerpoint/2010/main" val="1245377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EE957F-D50A-4BD8-A469-0C0AF0998E2C}"/>
              </a:ext>
            </a:extLst>
          </p:cNvPr>
          <p:cNvSpPr>
            <a:spLocks noGrp="1"/>
          </p:cNvSpPr>
          <p:nvPr>
            <p:ph type="sldNum" sz="quarter" idx="10"/>
          </p:nvPr>
        </p:nvSpPr>
        <p:spPr/>
        <p:txBody>
          <a:bodyPr/>
          <a:lstStyle/>
          <a:p>
            <a:pPr>
              <a:defRPr/>
            </a:pPr>
            <a:fld id="{F06DED65-1D12-479A-8F23-EE0EEE44FA49}" type="slidenum">
              <a:rPr lang="en-US" smtClean="0">
                <a:solidFill>
                  <a:prstClr val="black"/>
                </a:solidFill>
              </a:rPr>
              <a:pPr>
                <a:defRPr/>
              </a:pPr>
              <a:t>47</a:t>
            </a:fld>
            <a:endParaRPr lang="en-US" dirty="0">
              <a:solidFill>
                <a:prstClr val="black"/>
              </a:solidFill>
            </a:endParaRPr>
          </a:p>
        </p:txBody>
      </p:sp>
      <p:sp>
        <p:nvSpPr>
          <p:cNvPr id="3" name="Rectangle 2">
            <a:extLst>
              <a:ext uri="{FF2B5EF4-FFF2-40B4-BE49-F238E27FC236}">
                <a16:creationId xmlns:a16="http://schemas.microsoft.com/office/drawing/2014/main" id="{C3FD4221-0C89-4530-887E-C8CB7C4A40D7}"/>
              </a:ext>
            </a:extLst>
          </p:cNvPr>
          <p:cNvSpPr/>
          <p:nvPr/>
        </p:nvSpPr>
        <p:spPr>
          <a:xfrm>
            <a:off x="381000" y="832390"/>
            <a:ext cx="6248400" cy="1200329"/>
          </a:xfrm>
          <a:prstGeom prst="rect">
            <a:avLst/>
          </a:prstGeom>
        </p:spPr>
        <p:txBody>
          <a:bodyPr wrap="square">
            <a:spAutoFit/>
          </a:bodyPr>
          <a:lstStyle/>
          <a:p>
            <a:endParaRPr lang="en-US" dirty="0">
              <a:hlinkClick r:id="rId2"/>
            </a:endParaRPr>
          </a:p>
          <a:p>
            <a:r>
              <a:rPr lang="en-US" dirty="0">
                <a:hlinkClick r:id="rId2"/>
              </a:rPr>
              <a:t>Imaging Hypoxia </a:t>
            </a:r>
          </a:p>
          <a:p>
            <a:r>
              <a:rPr lang="en-US" dirty="0">
                <a:hlinkClick r:id="rId2"/>
              </a:rPr>
              <a:t> http://www.hypoxia-imaging.org/references.htm</a:t>
            </a:r>
            <a:endParaRPr lang="en-US" dirty="0"/>
          </a:p>
          <a:p>
            <a:endParaRPr lang="en-US" dirty="0"/>
          </a:p>
        </p:txBody>
      </p:sp>
      <p:sp>
        <p:nvSpPr>
          <p:cNvPr id="4" name="Title 1">
            <a:extLst>
              <a:ext uri="{FF2B5EF4-FFF2-40B4-BE49-F238E27FC236}">
                <a16:creationId xmlns:a16="http://schemas.microsoft.com/office/drawing/2014/main" id="{A65CD800-B3AB-4AAC-BEE6-1744949499EC}"/>
              </a:ext>
            </a:extLst>
          </p:cNvPr>
          <p:cNvSpPr txBox="1">
            <a:spLocks/>
          </p:cNvSpPr>
          <p:nvPr/>
        </p:nvSpPr>
        <p:spPr>
          <a:xfrm>
            <a:off x="1945706" y="144464"/>
            <a:ext cx="8294687" cy="846137"/>
          </a:xfrm>
          <a:prstGeom prst="rect">
            <a:avLst/>
          </a:prstGeom>
        </p:spPr>
        <p:txBody>
          <a:bodyPr/>
          <a:lstStyle>
            <a:lvl1pPr algn="l" defTabSz="457200" rtl="0" eaLnBrk="1" latinLnBrk="0" hangingPunct="1">
              <a:spcBef>
                <a:spcPct val="0"/>
              </a:spcBef>
              <a:buNone/>
              <a:defRPr sz="3200" b="0" i="0" kern="1200">
                <a:solidFill>
                  <a:schemeClr val="bg1"/>
                </a:solidFill>
                <a:latin typeface="Arial"/>
                <a:ea typeface="+mj-ea"/>
                <a:cs typeface="Arial"/>
              </a:defRPr>
            </a:lvl1pPr>
          </a:lstStyle>
          <a:p>
            <a:pPr algn="ctr"/>
            <a:r>
              <a:rPr lang="en-US" b="1" dirty="0">
                <a:effectLst>
                  <a:outerShdw blurRad="38100" dist="38100" dir="2700000" algn="tl">
                    <a:srgbClr val="000000">
                      <a:alpha val="43137"/>
                    </a:srgbClr>
                  </a:outerShdw>
                </a:effectLst>
              </a:rPr>
              <a:t>Experimental Detection of Hypoxia</a:t>
            </a:r>
          </a:p>
        </p:txBody>
      </p:sp>
      <p:sp>
        <p:nvSpPr>
          <p:cNvPr id="5" name="Rectangle 4">
            <a:extLst>
              <a:ext uri="{FF2B5EF4-FFF2-40B4-BE49-F238E27FC236}">
                <a16:creationId xmlns:a16="http://schemas.microsoft.com/office/drawing/2014/main" id="{C35FB671-A2FA-48C7-A78C-ECFD61C5FFB4}"/>
              </a:ext>
            </a:extLst>
          </p:cNvPr>
          <p:cNvSpPr/>
          <p:nvPr/>
        </p:nvSpPr>
        <p:spPr>
          <a:xfrm>
            <a:off x="381000" y="1755321"/>
            <a:ext cx="5486400" cy="2492990"/>
          </a:xfrm>
          <a:prstGeom prst="rect">
            <a:avLst/>
          </a:prstGeom>
        </p:spPr>
        <p:txBody>
          <a:bodyPr wrap="square">
            <a:spAutoFit/>
          </a:bodyPr>
          <a:lstStyle/>
          <a:p>
            <a:r>
              <a:rPr lang="en-US" sz="1200" dirty="0">
                <a:hlinkClick r:id="rId3"/>
              </a:rPr>
              <a:t>https://www.researchgate.net/publication/6265185_The_Potential_Role_of_Intrinsic_Hypoxia_Markers_as_Prognostic_Variables_in_Cancer</a:t>
            </a:r>
            <a:endParaRPr lang="en-US" sz="1200" dirty="0"/>
          </a:p>
          <a:p>
            <a:r>
              <a:rPr lang="en-US" sz="1200" dirty="0"/>
              <a:t>Koch CJ (2002) Measurement of absolute oxygen levels in cells and tissues using oxygen sensors and 2-nitroimidazole EF5. Methods in </a:t>
            </a:r>
            <a:r>
              <a:rPr lang="en-US" sz="1050" dirty="0"/>
              <a:t>Enzymology</a:t>
            </a:r>
            <a:r>
              <a:rPr lang="en-US" sz="1200" dirty="0"/>
              <a:t> 352: 3-31  - Sigma EF5 Hypoxia Detection Kit (immunofluorescence)</a:t>
            </a:r>
          </a:p>
          <a:p>
            <a:endParaRPr lang="en-US" sz="1200" dirty="0"/>
          </a:p>
          <a:p>
            <a:r>
              <a:rPr lang="en-US" sz="1200" dirty="0"/>
              <a:t>Pimonidazole HCl (Hypoxyprobe-1) See </a:t>
            </a:r>
            <a:r>
              <a:rPr lang="en-US" sz="1200" dirty="0">
                <a:hlinkClick r:id="rId4"/>
              </a:rPr>
              <a:t>http://www.hypoxyprobe.com/hypoxyprobe-products.html</a:t>
            </a:r>
            <a:endParaRPr lang="en-US" sz="1200" dirty="0"/>
          </a:p>
          <a:p>
            <a:endParaRPr lang="en-US" sz="1200" dirty="0"/>
          </a:p>
          <a:p>
            <a:r>
              <a:rPr lang="en-US" sz="1200" dirty="0"/>
              <a:t>HIF responsive genes: JMJD1A, VEGF, GLUT1, EPO, HK1 levels (Note: additional pathways are controlling expression)</a:t>
            </a:r>
          </a:p>
          <a:p>
            <a:r>
              <a:rPr lang="en-US" sz="1200" dirty="0"/>
              <a:t>Expression involucrin and carbonic anhydrase IX (Br. J. Cancer, 90: 728-735, 2004)</a:t>
            </a:r>
          </a:p>
        </p:txBody>
      </p:sp>
      <p:sp>
        <p:nvSpPr>
          <p:cNvPr id="6" name="Rectangle 5">
            <a:extLst>
              <a:ext uri="{FF2B5EF4-FFF2-40B4-BE49-F238E27FC236}">
                <a16:creationId xmlns:a16="http://schemas.microsoft.com/office/drawing/2014/main" id="{BFFFF09E-CB99-4E41-8F39-244D00A5889A}"/>
              </a:ext>
            </a:extLst>
          </p:cNvPr>
          <p:cNvSpPr/>
          <p:nvPr/>
        </p:nvSpPr>
        <p:spPr>
          <a:xfrm>
            <a:off x="381000" y="4788467"/>
            <a:ext cx="10214186" cy="1754326"/>
          </a:xfrm>
          <a:prstGeom prst="rect">
            <a:avLst/>
          </a:prstGeom>
          <a:solidFill>
            <a:srgbClr val="CBFA76"/>
          </a:solidFill>
        </p:spPr>
        <p:txBody>
          <a:bodyPr wrap="square">
            <a:spAutoFit/>
          </a:bodyPr>
          <a:lstStyle/>
          <a:p>
            <a:pPr lvl="1"/>
            <a:r>
              <a:rPr lang="en-US" sz="2400" dirty="0"/>
              <a:t>Potential strategy for using hypoxia fingerprint to increase precision of SC localization based on distance from vasculature </a:t>
            </a:r>
          </a:p>
          <a:p>
            <a:pPr marL="742950" lvl="1" indent="-285750">
              <a:buFont typeface="Arial" panose="020B0604020202020204" pitchFamily="34" charset="0"/>
              <a:buChar char="•"/>
            </a:pPr>
            <a:r>
              <a:rPr lang="en-US" sz="2000" dirty="0"/>
              <a:t>Measure induction/expression gradients of hypoxia-inducible genes in various cell clusters - likely to be organ/tissue and cell type specific</a:t>
            </a:r>
          </a:p>
          <a:p>
            <a:pPr marL="742950" lvl="1" indent="-285750">
              <a:buFont typeface="Arial" panose="020B0604020202020204" pitchFamily="34" charset="0"/>
              <a:buChar char="•"/>
            </a:pPr>
            <a:r>
              <a:rPr lang="en-US" sz="2000" dirty="0"/>
              <a:t>Image hypoxia</a:t>
            </a:r>
          </a:p>
        </p:txBody>
      </p:sp>
      <p:grpSp>
        <p:nvGrpSpPr>
          <p:cNvPr id="7" name="Group 6">
            <a:extLst>
              <a:ext uri="{FF2B5EF4-FFF2-40B4-BE49-F238E27FC236}">
                <a16:creationId xmlns:a16="http://schemas.microsoft.com/office/drawing/2014/main" id="{D187C259-F96B-4C1F-96D7-A9F10CEBB890}"/>
              </a:ext>
            </a:extLst>
          </p:cNvPr>
          <p:cNvGrpSpPr/>
          <p:nvPr/>
        </p:nvGrpSpPr>
        <p:grpSpPr>
          <a:xfrm>
            <a:off x="6209452" y="1119643"/>
            <a:ext cx="4385734" cy="3537472"/>
            <a:chOff x="1143000" y="1190625"/>
            <a:chExt cx="5715000" cy="4752975"/>
          </a:xfrm>
        </p:grpSpPr>
        <p:pic>
          <p:nvPicPr>
            <p:cNvPr id="8" name="Picture 2" descr="http://site.hypoxyprobe.com/images/Hypoxia-in-rat-kidney-outer-medulla.jpg">
              <a:extLst>
                <a:ext uri="{FF2B5EF4-FFF2-40B4-BE49-F238E27FC236}">
                  <a16:creationId xmlns:a16="http://schemas.microsoft.com/office/drawing/2014/main" id="{7CE20F80-AA12-46A2-9F0C-4AADA08D27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190625"/>
              <a:ext cx="5715000" cy="4476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23CABE6-BF1B-4B31-853C-AAEE74DF12C3}"/>
                </a:ext>
              </a:extLst>
            </p:cNvPr>
            <p:cNvSpPr/>
            <p:nvPr/>
          </p:nvSpPr>
          <p:spPr>
            <a:xfrm>
              <a:off x="1169043" y="5667375"/>
              <a:ext cx="5688957" cy="276225"/>
            </a:xfrm>
            <a:prstGeom prst="rect">
              <a:avLst/>
            </a:prstGeom>
          </p:spPr>
          <p:txBody>
            <a:bodyPr wrap="square">
              <a:spAutoFit/>
            </a:bodyPr>
            <a:lstStyle/>
            <a:p>
              <a:r>
                <a:rPr lang="en-US" sz="1200" dirty="0"/>
                <a:t>http://site.hypoxyprobe.com/images/Hypoxia-in-rat-kidney-outer-medulla.jpg</a:t>
              </a:r>
            </a:p>
          </p:txBody>
        </p:sp>
      </p:grpSp>
      <p:sp>
        <p:nvSpPr>
          <p:cNvPr id="10" name="Rectangle 9">
            <a:extLst>
              <a:ext uri="{FF2B5EF4-FFF2-40B4-BE49-F238E27FC236}">
                <a16:creationId xmlns:a16="http://schemas.microsoft.com/office/drawing/2014/main" id="{AE63FACF-8670-45C4-95C9-F99D48066673}"/>
              </a:ext>
            </a:extLst>
          </p:cNvPr>
          <p:cNvSpPr/>
          <p:nvPr/>
        </p:nvSpPr>
        <p:spPr>
          <a:xfrm>
            <a:off x="6610803" y="3976246"/>
            <a:ext cx="3583032" cy="369332"/>
          </a:xfrm>
          <a:prstGeom prst="rect">
            <a:avLst/>
          </a:prstGeom>
        </p:spPr>
        <p:txBody>
          <a:bodyPr wrap="none">
            <a:spAutoFit/>
          </a:bodyPr>
          <a:lstStyle/>
          <a:p>
            <a:r>
              <a:rPr lang="en-US" b="1" dirty="0">
                <a:solidFill>
                  <a:schemeClr val="bg1"/>
                </a:solidFill>
                <a:effectLst>
                  <a:outerShdw blurRad="38100" dist="38100" dir="2700000" algn="tl">
                    <a:srgbClr val="000000">
                      <a:alpha val="43137"/>
                    </a:srgbClr>
                  </a:outerShdw>
                </a:effectLst>
              </a:rPr>
              <a:t>Hypoxia In The Kidney Medulla</a:t>
            </a:r>
            <a:endParaRPr lang="en-US" b="1" dirty="0">
              <a:solidFill>
                <a:schemeClr val="bg1"/>
              </a:solidFill>
            </a:endParaRPr>
          </a:p>
        </p:txBody>
      </p:sp>
    </p:spTree>
    <p:extLst>
      <p:ext uri="{BB962C8B-B14F-4D97-AF65-F5344CB8AC3E}">
        <p14:creationId xmlns:p14="http://schemas.microsoft.com/office/powerpoint/2010/main" val="1859129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5D9D07-97A0-449D-B280-24A2EFDF3A55}"/>
              </a:ext>
            </a:extLst>
          </p:cNvPr>
          <p:cNvSpPr>
            <a:spLocks noGrp="1"/>
          </p:cNvSpPr>
          <p:nvPr>
            <p:ph idx="1"/>
          </p:nvPr>
        </p:nvSpPr>
        <p:spPr/>
        <p:txBody>
          <a:bodyPr>
            <a:normAutofit/>
          </a:bodyPr>
          <a:lstStyle/>
          <a:p>
            <a:r>
              <a:rPr lang="en-US" b="1" dirty="0"/>
              <a:t>Integration across scales: </a:t>
            </a:r>
          </a:p>
          <a:p>
            <a:pPr lvl="1"/>
            <a:r>
              <a:rPr lang="en-US" b="1" dirty="0"/>
              <a:t>(1) the “gross”/macroscopic scale, which is the anatomical view of the organs and body systems linked by the vasculature; </a:t>
            </a:r>
          </a:p>
          <a:p>
            <a:pPr lvl="1"/>
            <a:r>
              <a:rPr lang="en-US" b="1" dirty="0"/>
              <a:t>(2) the fine scale, which encompasses the microscopic view of the human body at the histologic and cellular level; and </a:t>
            </a:r>
          </a:p>
          <a:p>
            <a:pPr lvl="1"/>
            <a:r>
              <a:rPr lang="en-US" b="1" dirty="0"/>
              <a:t>(3) the mesoscale, a transitional point between the microscopic level, where individual variation is prominent, and the macroscopic level, where a more stable species stereotypy is observed </a:t>
            </a:r>
          </a:p>
        </p:txBody>
      </p:sp>
      <p:sp>
        <p:nvSpPr>
          <p:cNvPr id="3" name="Slide Number Placeholder 2">
            <a:extLst>
              <a:ext uri="{FF2B5EF4-FFF2-40B4-BE49-F238E27FC236}">
                <a16:creationId xmlns:a16="http://schemas.microsoft.com/office/drawing/2014/main" id="{F7914B55-C113-4249-94B5-6711247E9E31}"/>
              </a:ext>
            </a:extLst>
          </p:cNvPr>
          <p:cNvSpPr>
            <a:spLocks noGrp="1"/>
          </p:cNvSpPr>
          <p:nvPr>
            <p:ph type="sldNum" sz="quarter" idx="4294967295"/>
          </p:nvPr>
        </p:nvSpPr>
        <p:spPr>
          <a:xfrm>
            <a:off x="562273" y="6483327"/>
            <a:ext cx="1697451" cy="256485"/>
          </a:xfrm>
        </p:spPr>
        <p:txBody>
          <a:bodyPr/>
          <a:lstStyle/>
          <a:p>
            <a:pPr>
              <a:defRPr/>
            </a:pPr>
            <a:fld id="{49C0EE74-1F2C-4D2D-91EC-B282DFC749DA}" type="slidenum">
              <a:rPr lang="en-US" smtClean="0">
                <a:solidFill>
                  <a:prstClr val="black"/>
                </a:solidFill>
              </a:rPr>
              <a:pPr>
                <a:defRPr/>
              </a:pPr>
              <a:t>48</a:t>
            </a:fld>
            <a:endParaRPr lang="en-US" dirty="0">
              <a:solidFill>
                <a:prstClr val="black"/>
              </a:solidFill>
            </a:endParaRPr>
          </a:p>
        </p:txBody>
      </p:sp>
      <p:sp>
        <p:nvSpPr>
          <p:cNvPr id="5" name="Title 3">
            <a:extLst>
              <a:ext uri="{FF2B5EF4-FFF2-40B4-BE49-F238E27FC236}">
                <a16:creationId xmlns:a16="http://schemas.microsoft.com/office/drawing/2014/main" id="{C084D773-93F1-4D89-B8B2-FCB5ED1A7789}"/>
              </a:ext>
            </a:extLst>
          </p:cNvPr>
          <p:cNvSpPr>
            <a:spLocks noGrp="1"/>
          </p:cNvSpPr>
          <p:nvPr>
            <p:ph type="title"/>
          </p:nvPr>
        </p:nvSpPr>
        <p:spPr>
          <a:xfrm>
            <a:off x="1946275" y="144464"/>
            <a:ext cx="8294688" cy="846137"/>
          </a:xfrm>
        </p:spPr>
        <p:txBody>
          <a:bodyPr/>
          <a:lstStyle/>
          <a:p>
            <a:r>
              <a:rPr lang="en-US" dirty="0"/>
              <a:t>CCF meeting CZI-NIH Summary</a:t>
            </a:r>
            <a:br>
              <a:rPr lang="en-US" dirty="0"/>
            </a:br>
            <a:r>
              <a:rPr lang="en-US" b="0" dirty="0"/>
              <a:t>December 11-12, 2017 </a:t>
            </a:r>
            <a:endParaRPr lang="en-US" dirty="0"/>
          </a:p>
        </p:txBody>
      </p:sp>
      <p:sp>
        <p:nvSpPr>
          <p:cNvPr id="6" name="Rectangle 5">
            <a:extLst>
              <a:ext uri="{FF2B5EF4-FFF2-40B4-BE49-F238E27FC236}">
                <a16:creationId xmlns:a16="http://schemas.microsoft.com/office/drawing/2014/main" id="{2ECDA000-9053-4703-A425-955CBA06BDCB}"/>
              </a:ext>
            </a:extLst>
          </p:cNvPr>
          <p:cNvSpPr/>
          <p:nvPr/>
        </p:nvSpPr>
        <p:spPr>
          <a:xfrm>
            <a:off x="990600" y="6426903"/>
            <a:ext cx="5346598" cy="369332"/>
          </a:xfrm>
          <a:prstGeom prst="rect">
            <a:avLst/>
          </a:prstGeom>
        </p:spPr>
        <p:txBody>
          <a:bodyPr wrap="square">
            <a:spAutoFit/>
          </a:bodyPr>
          <a:lstStyle/>
          <a:p>
            <a:r>
              <a:rPr lang="en-US" dirty="0"/>
              <a:t>CCF meeting CZI-NIH (Dec 2017)</a:t>
            </a:r>
          </a:p>
        </p:txBody>
      </p:sp>
    </p:spTree>
    <p:extLst>
      <p:ext uri="{BB962C8B-B14F-4D97-AF65-F5344CB8AC3E}">
        <p14:creationId xmlns:p14="http://schemas.microsoft.com/office/powerpoint/2010/main" val="3996871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249F1-F6F6-4DC2-9DC1-A7C82FD8890E}"/>
              </a:ext>
            </a:extLst>
          </p:cNvPr>
          <p:cNvSpPr>
            <a:spLocks noGrp="1"/>
          </p:cNvSpPr>
          <p:nvPr>
            <p:ph idx="1"/>
          </p:nvPr>
        </p:nvSpPr>
        <p:spPr/>
        <p:txBody>
          <a:bodyPr>
            <a:normAutofit/>
          </a:bodyPr>
          <a:lstStyle/>
          <a:p>
            <a:r>
              <a:rPr lang="en-US" b="1" dirty="0"/>
              <a:t>Tissue/Specimen Original Location (surgical or autopsy) </a:t>
            </a:r>
          </a:p>
          <a:p>
            <a:pPr lvl="1"/>
            <a:r>
              <a:rPr lang="en-US" b="1" dirty="0"/>
              <a:t>Metadata desirable: text labels, photographic images of the sampling sites, and some type of diagrammatic annotation </a:t>
            </a:r>
          </a:p>
          <a:p>
            <a:pPr lvl="1"/>
            <a:r>
              <a:rPr lang="en-US" b="1" dirty="0"/>
              <a:t>Language reconciliation of anatomical vocabulary with biological vocabulary within the CCF </a:t>
            </a:r>
          </a:p>
          <a:p>
            <a:pPr lvl="1"/>
            <a:r>
              <a:rPr lang="en-US" b="1" dirty="0"/>
              <a:t>Tools: find the right balance between structured information and free text, and between minimal and complete data </a:t>
            </a:r>
          </a:p>
        </p:txBody>
      </p:sp>
      <p:sp>
        <p:nvSpPr>
          <p:cNvPr id="3" name="Slide Number Placeholder 2">
            <a:extLst>
              <a:ext uri="{FF2B5EF4-FFF2-40B4-BE49-F238E27FC236}">
                <a16:creationId xmlns:a16="http://schemas.microsoft.com/office/drawing/2014/main" id="{77B61627-4708-424A-A699-754FCEFE792A}"/>
              </a:ext>
            </a:extLst>
          </p:cNvPr>
          <p:cNvSpPr>
            <a:spLocks noGrp="1"/>
          </p:cNvSpPr>
          <p:nvPr>
            <p:ph type="sldNum" sz="quarter" idx="4294967295"/>
          </p:nvPr>
        </p:nvSpPr>
        <p:spPr>
          <a:xfrm>
            <a:off x="562273" y="6428685"/>
            <a:ext cx="1697451" cy="256485"/>
          </a:xfrm>
        </p:spPr>
        <p:txBody>
          <a:bodyPr/>
          <a:lstStyle/>
          <a:p>
            <a:pPr>
              <a:defRPr/>
            </a:pPr>
            <a:fld id="{49C0EE74-1F2C-4D2D-91EC-B282DFC749DA}" type="slidenum">
              <a:rPr lang="en-US" smtClean="0">
                <a:solidFill>
                  <a:prstClr val="black"/>
                </a:solidFill>
              </a:rPr>
              <a:pPr>
                <a:defRPr/>
              </a:pPr>
              <a:t>49</a:t>
            </a:fld>
            <a:endParaRPr lang="en-US" dirty="0">
              <a:solidFill>
                <a:prstClr val="black"/>
              </a:solidFill>
            </a:endParaRPr>
          </a:p>
        </p:txBody>
      </p:sp>
      <p:sp>
        <p:nvSpPr>
          <p:cNvPr id="4" name="Title 3">
            <a:extLst>
              <a:ext uri="{FF2B5EF4-FFF2-40B4-BE49-F238E27FC236}">
                <a16:creationId xmlns:a16="http://schemas.microsoft.com/office/drawing/2014/main" id="{D8080099-D864-4ACE-9546-A6C9E9D19C77}"/>
              </a:ext>
            </a:extLst>
          </p:cNvPr>
          <p:cNvSpPr>
            <a:spLocks noGrp="1"/>
          </p:cNvSpPr>
          <p:nvPr>
            <p:ph type="title"/>
          </p:nvPr>
        </p:nvSpPr>
        <p:spPr/>
        <p:txBody>
          <a:bodyPr/>
          <a:lstStyle/>
          <a:p>
            <a:r>
              <a:rPr lang="en-US" dirty="0"/>
              <a:t>CCF meeting CZI-NIH Summary</a:t>
            </a:r>
            <a:br>
              <a:rPr lang="en-US" dirty="0"/>
            </a:br>
            <a:r>
              <a:rPr lang="en-US" b="0" dirty="0"/>
              <a:t>December 11-12, 2017 </a:t>
            </a:r>
            <a:endParaRPr lang="en-US" dirty="0"/>
          </a:p>
        </p:txBody>
      </p:sp>
    </p:spTree>
    <p:extLst>
      <p:ext uri="{BB962C8B-B14F-4D97-AF65-F5344CB8AC3E}">
        <p14:creationId xmlns:p14="http://schemas.microsoft.com/office/powerpoint/2010/main" val="98289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5B6E67-3336-4ED9-8698-21F42DAFC7E6}"/>
              </a:ext>
            </a:extLst>
          </p:cNvPr>
          <p:cNvSpPr>
            <a:spLocks noGrp="1"/>
          </p:cNvSpPr>
          <p:nvPr>
            <p:ph type="sldNum" sz="quarter" idx="10"/>
          </p:nvPr>
        </p:nvSpPr>
        <p:spPr/>
        <p:txBody>
          <a:bodyPr/>
          <a:lstStyle/>
          <a:p>
            <a:pPr>
              <a:defRPr/>
            </a:pPr>
            <a:fld id="{49C0EE74-1F2C-4D2D-91EC-B282DFC749DA}" type="slidenum">
              <a:rPr lang="en-US" smtClean="0">
                <a:solidFill>
                  <a:prstClr val="black"/>
                </a:solidFill>
              </a:rPr>
              <a:pPr>
                <a:defRPr/>
              </a:pPr>
              <a:t>5</a:t>
            </a:fld>
            <a:endParaRPr lang="en-US" dirty="0">
              <a:solidFill>
                <a:prstClr val="black"/>
              </a:solidFill>
            </a:endParaRPr>
          </a:p>
        </p:txBody>
      </p:sp>
      <p:sp>
        <p:nvSpPr>
          <p:cNvPr id="3" name="Title 2">
            <a:extLst>
              <a:ext uri="{FF2B5EF4-FFF2-40B4-BE49-F238E27FC236}">
                <a16:creationId xmlns:a16="http://schemas.microsoft.com/office/drawing/2014/main" id="{7122A2E6-4933-415F-B109-7920D98CF2EF}"/>
              </a:ext>
            </a:extLst>
          </p:cNvPr>
          <p:cNvSpPr>
            <a:spLocks noGrp="1"/>
          </p:cNvSpPr>
          <p:nvPr>
            <p:ph type="title"/>
          </p:nvPr>
        </p:nvSpPr>
        <p:spPr>
          <a:xfrm>
            <a:off x="5471549" y="-1735966"/>
            <a:ext cx="144526" cy="80203"/>
          </a:xfrm>
        </p:spPr>
        <p:txBody>
          <a:bodyPr/>
          <a:lstStyle/>
          <a:p>
            <a:r>
              <a:rPr lang="en-US" b="1" dirty="0">
                <a:effectLst>
                  <a:outerShdw blurRad="38100" dist="38100" dir="2700000" algn="tl">
                    <a:srgbClr val="000000">
                      <a:alpha val="43137"/>
                    </a:srgbClr>
                  </a:outerShdw>
                </a:effectLst>
              </a:rPr>
              <a:t> </a:t>
            </a:r>
          </a:p>
        </p:txBody>
      </p:sp>
      <p:pic>
        <p:nvPicPr>
          <p:cNvPr id="6" name="Picture 4" descr="printable. map of major interstates in us: Us Interstate Hwy Map ...&#10;">
            <a:extLst>
              <a:ext uri="{FF2B5EF4-FFF2-40B4-BE49-F238E27FC236}">
                <a16:creationId xmlns:a16="http://schemas.microsoft.com/office/drawing/2014/main" id="{C507E767-8FC7-4195-85DD-EF3A9EB95F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7077" y="1324156"/>
            <a:ext cx="6858001" cy="44577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438AB2-0AB7-4FB2-9BCA-E46C3E7A513A}"/>
              </a:ext>
            </a:extLst>
          </p:cNvPr>
          <p:cNvSpPr txBox="1"/>
          <p:nvPr/>
        </p:nvSpPr>
        <p:spPr>
          <a:xfrm>
            <a:off x="497558" y="249721"/>
            <a:ext cx="11079333" cy="584775"/>
          </a:xfrm>
          <a:prstGeom prst="rect">
            <a:avLst/>
          </a:prstGeom>
          <a:noFill/>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rPr>
              <a:t>Many Ways to Identify and Reach a Specific Location….</a:t>
            </a:r>
          </a:p>
        </p:txBody>
      </p:sp>
      <p:pic>
        <p:nvPicPr>
          <p:cNvPr id="5" name="Picture 2" descr="Imagini pentru gps">
            <a:extLst>
              <a:ext uri="{FF2B5EF4-FFF2-40B4-BE49-F238E27FC236}">
                <a16:creationId xmlns:a16="http://schemas.microsoft.com/office/drawing/2014/main" id="{A5706CB8-BFB3-4460-9478-B9690D7282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558" y="1341539"/>
            <a:ext cx="3251374" cy="178275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E1104C3-3ECB-4C8D-AC9B-F378969FF296}"/>
              </a:ext>
            </a:extLst>
          </p:cNvPr>
          <p:cNvGrpSpPr/>
          <p:nvPr/>
        </p:nvGrpSpPr>
        <p:grpSpPr>
          <a:xfrm>
            <a:off x="227302" y="2975235"/>
            <a:ext cx="3582697" cy="2608038"/>
            <a:chOff x="253827" y="2931078"/>
            <a:chExt cx="3251374" cy="2314755"/>
          </a:xfrm>
        </p:grpSpPr>
        <p:pic>
          <p:nvPicPr>
            <p:cNvPr id="10242" name="Picture 2" descr="Imagini pentru drone delivery">
              <a:extLst>
                <a:ext uri="{FF2B5EF4-FFF2-40B4-BE49-F238E27FC236}">
                  <a16:creationId xmlns:a16="http://schemas.microsoft.com/office/drawing/2014/main" id="{C1220579-3C15-4C6D-B1F9-D6718CF2113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923" t="7252" r="11963" b="20880"/>
            <a:stretch/>
          </p:blipFill>
          <p:spPr bwMode="auto">
            <a:xfrm>
              <a:off x="253827" y="2931078"/>
              <a:ext cx="3251374" cy="22961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3B67434-1F72-45A6-A14B-4833186FB1FC}"/>
                </a:ext>
              </a:extLst>
            </p:cNvPr>
            <p:cNvSpPr/>
            <p:nvPr/>
          </p:nvSpPr>
          <p:spPr>
            <a:xfrm>
              <a:off x="253827" y="4784168"/>
              <a:ext cx="2175149" cy="461665"/>
            </a:xfrm>
            <a:prstGeom prst="rect">
              <a:avLst/>
            </a:prstGeom>
          </p:spPr>
          <p:txBody>
            <a:bodyPr wrap="square">
              <a:spAutoFit/>
            </a:bodyPr>
            <a:lstStyle/>
            <a:p>
              <a:r>
                <a:rPr lang="en-US" sz="800" dirty="0">
                  <a:hlinkClick r:id="rId5"/>
                </a:rPr>
                <a:t>https://www.pymnts.com/intelligence-of-things/2018/drone-delivery-mobile-orders-flytrex-ncdot-holly-springs/</a:t>
              </a:r>
              <a:endParaRPr lang="en-US" sz="800" dirty="0"/>
            </a:p>
          </p:txBody>
        </p:sp>
      </p:grpSp>
      <p:pic>
        <p:nvPicPr>
          <p:cNvPr id="10246" name="Picture 6" descr="Imagini pentru pizza delivery truck">
            <a:extLst>
              <a:ext uri="{FF2B5EF4-FFF2-40B4-BE49-F238E27FC236}">
                <a16:creationId xmlns:a16="http://schemas.microsoft.com/office/drawing/2014/main" id="{4CF179FA-3B1D-4B87-BFF6-08E0109DE8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2814" y="2956445"/>
            <a:ext cx="3515685" cy="233953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AFC4E57-63C6-4A5D-BF7F-A0AD1BFB8C02}"/>
              </a:ext>
            </a:extLst>
          </p:cNvPr>
          <p:cNvSpPr/>
          <p:nvPr/>
        </p:nvSpPr>
        <p:spPr>
          <a:xfrm>
            <a:off x="1669854" y="3292893"/>
            <a:ext cx="5130408" cy="2983748"/>
          </a:xfrm>
          <a:prstGeom prst="wedgeEllipseCallout">
            <a:avLst>
              <a:gd name="adj1" fmla="val 56457"/>
              <a:gd name="adj2" fmla="val 46176"/>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The human body already uses a precise delivery system…</a:t>
            </a:r>
          </a:p>
        </p:txBody>
      </p:sp>
      <p:pic>
        <p:nvPicPr>
          <p:cNvPr id="11268" name="Picture 4" descr="Imagini pentru white house address number">
            <a:extLst>
              <a:ext uri="{FF2B5EF4-FFF2-40B4-BE49-F238E27FC236}">
                <a16:creationId xmlns:a16="http://schemas.microsoft.com/office/drawing/2014/main" id="{2093386F-04D3-43B6-A6DE-D365AAD057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26616" y="2174405"/>
            <a:ext cx="1546055" cy="11286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D2EDF8C-5C06-4A65-B25C-A85DD48623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62107" y="1138371"/>
            <a:ext cx="1499192" cy="2013139"/>
          </a:xfrm>
          <a:prstGeom prst="rect">
            <a:avLst/>
          </a:prstGeom>
          <a:noFill/>
          <a:ln>
            <a:solidFill>
              <a:schemeClr val="tx1"/>
            </a:solidFill>
          </a:ln>
        </p:spPr>
      </p:pic>
      <p:pic>
        <p:nvPicPr>
          <p:cNvPr id="11270" name="Picture 6" descr="Imagine similarÄ">
            <a:extLst>
              <a:ext uri="{FF2B5EF4-FFF2-40B4-BE49-F238E27FC236}">
                <a16:creationId xmlns:a16="http://schemas.microsoft.com/office/drawing/2014/main" id="{1BD2E615-458F-42C2-A60D-E7C3451596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0995" y="2488334"/>
            <a:ext cx="2024063" cy="1143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54D53D7-8B20-43A0-94D9-E97F9D30A2A1}"/>
              </a:ext>
            </a:extLst>
          </p:cNvPr>
          <p:cNvGrpSpPr/>
          <p:nvPr/>
        </p:nvGrpSpPr>
        <p:grpSpPr>
          <a:xfrm>
            <a:off x="7216152" y="4210318"/>
            <a:ext cx="2240016" cy="2086383"/>
            <a:chOff x="2330815" y="4411364"/>
            <a:chExt cx="2240016" cy="2086383"/>
          </a:xfrm>
        </p:grpSpPr>
        <p:pic>
          <p:nvPicPr>
            <p:cNvPr id="11266" name="Picture 2" descr="Imagini pentru pizza getting to your artery">
              <a:extLst>
                <a:ext uri="{FF2B5EF4-FFF2-40B4-BE49-F238E27FC236}">
                  <a16:creationId xmlns:a16="http://schemas.microsoft.com/office/drawing/2014/main" id="{FCEAE1C9-FE1D-4EBD-BC62-50042B566C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30815" y="4411364"/>
              <a:ext cx="2116809" cy="20863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2CD614E-F707-490A-928F-6F1CDCF6F2A6}"/>
                </a:ext>
              </a:extLst>
            </p:cNvPr>
            <p:cNvSpPr/>
            <p:nvPr/>
          </p:nvSpPr>
          <p:spPr>
            <a:xfrm>
              <a:off x="3035425" y="6280935"/>
              <a:ext cx="1535406" cy="215444"/>
            </a:xfrm>
            <a:prstGeom prst="rect">
              <a:avLst/>
            </a:prstGeom>
          </p:spPr>
          <p:txBody>
            <a:bodyPr wrap="square">
              <a:spAutoFit/>
            </a:bodyPr>
            <a:lstStyle/>
            <a:p>
              <a:r>
                <a:rPr lang="en-US" sz="400" dirty="0">
                  <a:hlinkClick r:id="rId11"/>
                </a:rPr>
                <a:t>https://www.medicaldaily.com/eating-out-hurts-your-heart-health5-little-known-causes-high-blood-pressure-329006</a:t>
              </a:r>
              <a:endParaRPr lang="en-US" sz="400" dirty="0"/>
            </a:p>
          </p:txBody>
        </p:sp>
      </p:grpSp>
    </p:spTree>
    <p:extLst>
      <p:ext uri="{BB962C8B-B14F-4D97-AF65-F5344CB8AC3E}">
        <p14:creationId xmlns:p14="http://schemas.microsoft.com/office/powerpoint/2010/main" val="400912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0246"/>
                                        </p:tgtEl>
                                        <p:attrNameLst>
                                          <p:attrName>style.visibility</p:attrName>
                                        </p:attrNameLst>
                                      </p:cBhvr>
                                      <p:to>
                                        <p:strVal val="visible"/>
                                      </p:to>
                                    </p:set>
                                    <p:anim calcmode="lin" valueType="num">
                                      <p:cBhvr additive="base">
                                        <p:cTn id="14" dur="500" fill="hold"/>
                                        <p:tgtEl>
                                          <p:spTgt spid="10246"/>
                                        </p:tgtEl>
                                        <p:attrNameLst>
                                          <p:attrName>ppt_x</p:attrName>
                                        </p:attrNameLst>
                                      </p:cBhvr>
                                      <p:tavLst>
                                        <p:tav tm="0">
                                          <p:val>
                                            <p:strVal val="1+#ppt_w/2"/>
                                          </p:val>
                                        </p:tav>
                                        <p:tav tm="100000">
                                          <p:val>
                                            <p:strVal val="#ppt_x"/>
                                          </p:val>
                                        </p:tav>
                                      </p:tavLst>
                                    </p:anim>
                                    <p:anim calcmode="lin" valueType="num">
                                      <p:cBhvr additive="base">
                                        <p:cTn id="15" dur="500" fill="hold"/>
                                        <p:tgtEl>
                                          <p:spTgt spid="1024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80E89D-44B8-40EB-9E82-015400359CB8}"/>
              </a:ext>
            </a:extLst>
          </p:cNvPr>
          <p:cNvSpPr>
            <a:spLocks noGrp="1"/>
          </p:cNvSpPr>
          <p:nvPr>
            <p:ph idx="1"/>
          </p:nvPr>
        </p:nvSpPr>
        <p:spPr/>
        <p:txBody>
          <a:bodyPr>
            <a:normAutofit fontScale="70000" lnSpcReduction="20000"/>
          </a:bodyPr>
          <a:lstStyle/>
          <a:p>
            <a:r>
              <a:rPr lang="en-US" b="1" dirty="0"/>
              <a:t>General agreement: no one strategy of mapping will work for all systems and scales. Instead, the CCF could be viewed as a sequence of triage in events with relatively coarse positional information on larger structure and higher-resolution for local architecture </a:t>
            </a:r>
          </a:p>
          <a:p>
            <a:r>
              <a:rPr lang="en-US" b="1" dirty="0"/>
              <a:t>An iterative approach there may be at first development of multiple individual CCF systems for specific organs that will be linked with a hierarchical overarching description or physical map </a:t>
            </a:r>
          </a:p>
          <a:p>
            <a:r>
              <a:rPr lang="en-US" b="1" u="sng" dirty="0"/>
              <a:t>As an alternative approach</a:t>
            </a:r>
            <a:r>
              <a:rPr lang="en-US" b="1" dirty="0"/>
              <a:t>, meeting participants discussed using blood vessels to provide a common reference for different organs and major body systems at the gross scale (</a:t>
            </a:r>
            <a:r>
              <a:rPr lang="en-US" b="1" i="1" dirty="0"/>
              <a:t>see presented slides in the Addendum</a:t>
            </a:r>
            <a:r>
              <a:rPr lang="en-US" b="1" dirty="0"/>
              <a:t>) </a:t>
            </a:r>
          </a:p>
          <a:p>
            <a:pPr lvl="1"/>
            <a:r>
              <a:rPr lang="en-US" b="1" dirty="0"/>
              <a:t>Although inter-individual variability of the vasculature exists, major vascularization of the organs is both stereotypical and recognizable at the histologic level. </a:t>
            </a:r>
          </a:p>
          <a:p>
            <a:pPr lvl="1"/>
            <a:r>
              <a:rPr lang="en-US" b="1" dirty="0"/>
              <a:t>Use of blood vessels as a common reference to link different organs in the CCF offers an additional advantage because surgical resection is performed according to blood vessel location. </a:t>
            </a:r>
          </a:p>
          <a:p>
            <a:pPr lvl="1"/>
            <a:r>
              <a:rPr lang="en-US" b="1" dirty="0"/>
              <a:t>Therefore, information on the positional information of specimens relative to blood vessels is likely to be easily obtained at the point of specimen collection</a:t>
            </a:r>
          </a:p>
        </p:txBody>
      </p:sp>
      <p:sp>
        <p:nvSpPr>
          <p:cNvPr id="3" name="Slide Number Placeholder 2">
            <a:extLst>
              <a:ext uri="{FF2B5EF4-FFF2-40B4-BE49-F238E27FC236}">
                <a16:creationId xmlns:a16="http://schemas.microsoft.com/office/drawing/2014/main" id="{A920E6F9-ED79-49BA-BDB3-1A014539F01D}"/>
              </a:ext>
            </a:extLst>
          </p:cNvPr>
          <p:cNvSpPr>
            <a:spLocks noGrp="1"/>
          </p:cNvSpPr>
          <p:nvPr>
            <p:ph type="sldNum" sz="quarter" idx="4294967295"/>
          </p:nvPr>
        </p:nvSpPr>
        <p:spPr>
          <a:xfrm>
            <a:off x="457200" y="6224241"/>
            <a:ext cx="1697451" cy="256485"/>
          </a:xfrm>
        </p:spPr>
        <p:txBody>
          <a:bodyPr/>
          <a:lstStyle/>
          <a:p>
            <a:pPr>
              <a:defRPr/>
            </a:pPr>
            <a:fld id="{49C0EE74-1F2C-4D2D-91EC-B282DFC749DA}" type="slidenum">
              <a:rPr lang="en-US" smtClean="0">
                <a:solidFill>
                  <a:prstClr val="black"/>
                </a:solidFill>
              </a:rPr>
              <a:pPr>
                <a:defRPr/>
              </a:pPr>
              <a:t>50</a:t>
            </a:fld>
            <a:endParaRPr lang="en-US" dirty="0">
              <a:solidFill>
                <a:prstClr val="black"/>
              </a:solidFill>
            </a:endParaRPr>
          </a:p>
        </p:txBody>
      </p:sp>
      <p:sp>
        <p:nvSpPr>
          <p:cNvPr id="5" name="Title 3">
            <a:extLst>
              <a:ext uri="{FF2B5EF4-FFF2-40B4-BE49-F238E27FC236}">
                <a16:creationId xmlns:a16="http://schemas.microsoft.com/office/drawing/2014/main" id="{F7D36AF3-6F8F-4915-8BD7-B34698769802}"/>
              </a:ext>
            </a:extLst>
          </p:cNvPr>
          <p:cNvSpPr>
            <a:spLocks noGrp="1"/>
          </p:cNvSpPr>
          <p:nvPr>
            <p:ph type="title"/>
          </p:nvPr>
        </p:nvSpPr>
        <p:spPr>
          <a:xfrm>
            <a:off x="1946275" y="144464"/>
            <a:ext cx="8294688" cy="846137"/>
          </a:xfrm>
        </p:spPr>
        <p:txBody>
          <a:bodyPr/>
          <a:lstStyle/>
          <a:p>
            <a:r>
              <a:rPr lang="en-US" dirty="0"/>
              <a:t>CCF meeting CZI-NIH Parting Thoughts</a:t>
            </a:r>
            <a:br>
              <a:rPr lang="en-US" dirty="0"/>
            </a:br>
            <a:r>
              <a:rPr lang="en-US" b="0" dirty="0"/>
              <a:t>December 11-12, 2017 </a:t>
            </a:r>
            <a:endParaRPr lang="en-US" dirty="0"/>
          </a:p>
        </p:txBody>
      </p:sp>
      <p:sp>
        <p:nvSpPr>
          <p:cNvPr id="6" name="Rectangle 5">
            <a:extLst>
              <a:ext uri="{FF2B5EF4-FFF2-40B4-BE49-F238E27FC236}">
                <a16:creationId xmlns:a16="http://schemas.microsoft.com/office/drawing/2014/main" id="{BB60913A-3FC0-4239-9555-86E7CB042408}"/>
              </a:ext>
            </a:extLst>
          </p:cNvPr>
          <p:cNvSpPr/>
          <p:nvPr/>
        </p:nvSpPr>
        <p:spPr>
          <a:xfrm>
            <a:off x="562273" y="6444052"/>
            <a:ext cx="5346598" cy="369332"/>
          </a:xfrm>
          <a:prstGeom prst="rect">
            <a:avLst/>
          </a:prstGeom>
        </p:spPr>
        <p:txBody>
          <a:bodyPr wrap="square">
            <a:spAutoFit/>
          </a:bodyPr>
          <a:lstStyle/>
          <a:p>
            <a:r>
              <a:rPr lang="en-US" dirty="0"/>
              <a:t>CCF meeting CZI-NIH (Dec 2017)</a:t>
            </a:r>
          </a:p>
        </p:txBody>
      </p:sp>
    </p:spTree>
    <p:extLst>
      <p:ext uri="{BB962C8B-B14F-4D97-AF65-F5344CB8AC3E}">
        <p14:creationId xmlns:p14="http://schemas.microsoft.com/office/powerpoint/2010/main" val="8324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descr="http://farm8.staticflickr.com/7157/6736457881_ce5bdab3c7_z.jpg">
            <a:extLst>
              <a:ext uri="{FF2B5EF4-FFF2-40B4-BE49-F238E27FC236}">
                <a16:creationId xmlns:a16="http://schemas.microsoft.com/office/drawing/2014/main" id="{38DB1393-E53D-4C58-BB8A-994A53FE3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77850"/>
            <a:ext cx="11734800"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Subtitle 2">
            <a:extLst>
              <a:ext uri="{FF2B5EF4-FFF2-40B4-BE49-F238E27FC236}">
                <a16:creationId xmlns:a16="http://schemas.microsoft.com/office/drawing/2014/main" id="{DB50FBD2-63BA-4847-B110-6BDABEAB6260}"/>
              </a:ext>
            </a:extLst>
          </p:cNvPr>
          <p:cNvSpPr>
            <a:spLocks noGrp="1"/>
          </p:cNvSpPr>
          <p:nvPr>
            <p:ph type="subTitle" idx="1"/>
          </p:nvPr>
        </p:nvSpPr>
        <p:spPr>
          <a:xfrm>
            <a:off x="3320265" y="3048000"/>
            <a:ext cx="8686800" cy="3125912"/>
          </a:xfrm>
          <a:solidFill>
            <a:schemeClr val="tx1"/>
          </a:solidFill>
        </p:spPr>
        <p:txBody>
          <a:bodyPr>
            <a:normAutofit fontScale="92500"/>
          </a:bodyPr>
          <a:lstStyle/>
          <a:p>
            <a:pPr marL="457200" indent="-457200" algn="l">
              <a:spcBef>
                <a:spcPts val="1200"/>
              </a:spcBef>
              <a:buClr>
                <a:schemeClr val="bg1"/>
              </a:buClr>
              <a:buFont typeface="Wingdings" panose="05000000000000000000" pitchFamily="2" charset="2"/>
              <a:buChar char="§"/>
            </a:pPr>
            <a:r>
              <a:rPr lang="en-US" sz="1600" b="1" u="sng" dirty="0">
                <a:solidFill>
                  <a:schemeClr val="bg1"/>
                </a:solidFill>
                <a:effectLst>
                  <a:outerShdw blurRad="38100" dist="38100" dir="2700000" algn="tl">
                    <a:srgbClr val="000000">
                      <a:alpha val="43137"/>
                    </a:srgbClr>
                  </a:outerShdw>
                </a:effectLst>
              </a:rPr>
              <a:t>Anatomically relevant: </a:t>
            </a:r>
            <a:r>
              <a:rPr lang="en-US" sz="1600" b="1" dirty="0">
                <a:solidFill>
                  <a:schemeClr val="bg1"/>
                </a:solidFill>
                <a:effectLst>
                  <a:outerShdw blurRad="38100" dist="38100" dir="2700000" algn="tl">
                    <a:srgbClr val="000000">
                      <a:alpha val="43137"/>
                    </a:srgbClr>
                  </a:outerShdw>
                </a:effectLst>
              </a:rPr>
              <a:t>vasculature is connecting, reaching out and delivering oxygen to every organ, tissue, and single cell. An empirical estimate: maximum distance from any cell to the closest blood vessel (source of oxygen) ~100 um</a:t>
            </a:r>
          </a:p>
          <a:p>
            <a:pPr marL="457200" indent="-457200" algn="l">
              <a:spcBef>
                <a:spcPts val="1200"/>
              </a:spcBef>
              <a:buClr>
                <a:schemeClr val="bg1"/>
              </a:buClr>
              <a:buFont typeface="Wingdings" panose="05000000000000000000" pitchFamily="2" charset="2"/>
              <a:buChar char="§"/>
            </a:pPr>
            <a:r>
              <a:rPr lang="en-US" sz="1600" b="1" u="sng" dirty="0">
                <a:solidFill>
                  <a:schemeClr val="bg1"/>
                </a:solidFill>
                <a:effectLst>
                  <a:outerShdw blurRad="38100" dist="38100" dir="2700000" algn="tl">
                    <a:srgbClr val="000000">
                      <a:alpha val="43137"/>
                    </a:srgbClr>
                  </a:outerShdw>
                </a:effectLst>
              </a:rPr>
              <a:t>Seamlessly tapers down across scales, </a:t>
            </a:r>
            <a:r>
              <a:rPr lang="en-US" sz="1600" b="1" dirty="0">
                <a:solidFill>
                  <a:schemeClr val="bg1"/>
                </a:solidFill>
                <a:effectLst>
                  <a:outerShdw blurRad="38100" dist="38100" dir="2700000" algn="tl">
                    <a:srgbClr val="000000">
                      <a:alpha val="43137"/>
                    </a:srgbClr>
                  </a:outerShdw>
                </a:effectLst>
              </a:rPr>
              <a:t>from macro (whole body/clinical) &gt; mesoscale &gt; microscale. Macroscale: 50-100 K miles of blood and lymphatic vessels, microscale: single cell-size vessels (= capillaries)</a:t>
            </a:r>
          </a:p>
          <a:p>
            <a:pPr marL="457200" indent="-457200" algn="l">
              <a:spcBef>
                <a:spcPts val="1200"/>
              </a:spcBef>
              <a:buClr>
                <a:schemeClr val="bg1"/>
              </a:buClr>
              <a:buFont typeface="Wingdings" panose="05000000000000000000" pitchFamily="2" charset="2"/>
              <a:buChar char="§"/>
            </a:pPr>
            <a:r>
              <a:rPr lang="en-US" sz="1600" b="1" dirty="0">
                <a:solidFill>
                  <a:schemeClr val="bg1"/>
                </a:solidFill>
                <a:effectLst>
                  <a:outerShdw blurRad="38100" dist="38100" dir="2700000" algn="tl">
                    <a:srgbClr val="000000">
                      <a:alpha val="43137"/>
                    </a:srgbClr>
                  </a:outerShdw>
                </a:effectLst>
              </a:rPr>
              <a:t>The vascular system is adapted to individual body size and shape (accounts for interindividual variations), “normal variations” do not have phenotypic implications</a:t>
            </a:r>
          </a:p>
          <a:p>
            <a:pPr marL="457200" indent="-457200" algn="l">
              <a:spcBef>
                <a:spcPts val="1200"/>
              </a:spcBef>
              <a:buClr>
                <a:schemeClr val="bg1"/>
              </a:buClr>
              <a:buFont typeface="Wingdings" panose="05000000000000000000" pitchFamily="2" charset="2"/>
              <a:buChar char="§"/>
            </a:pPr>
            <a:r>
              <a:rPr lang="en-US" altLang="en-US" sz="1600" b="1" dirty="0">
                <a:solidFill>
                  <a:schemeClr val="bg1"/>
                </a:solidFill>
                <a:effectLst>
                  <a:outerShdw blurRad="38100" dist="38100" dir="2700000" algn="tl">
                    <a:srgbClr val="000000">
                      <a:alpha val="43137"/>
                    </a:srgbClr>
                  </a:outerShdw>
                </a:effectLst>
              </a:rPr>
              <a:t>Already used clinically to localize, access and target tissues, diagnose, treat organs and tissues in a variety  of diseases and procedures (planning surgeries, biopsies, delivery of devices and treatments, etc.)</a:t>
            </a:r>
            <a:endParaRPr lang="en-US" altLang="en-US" sz="1600" dirty="0">
              <a:solidFill>
                <a:schemeClr val="bg1"/>
              </a:solidFill>
            </a:endParaRPr>
          </a:p>
        </p:txBody>
      </p:sp>
      <p:sp>
        <p:nvSpPr>
          <p:cNvPr id="6" name="Title 2">
            <a:extLst>
              <a:ext uri="{FF2B5EF4-FFF2-40B4-BE49-F238E27FC236}">
                <a16:creationId xmlns:a16="http://schemas.microsoft.com/office/drawing/2014/main" id="{04E07692-9482-44FA-B9DC-A16B6C295C77}"/>
              </a:ext>
            </a:extLst>
          </p:cNvPr>
          <p:cNvSpPr txBox="1">
            <a:spLocks/>
          </p:cNvSpPr>
          <p:nvPr/>
        </p:nvSpPr>
        <p:spPr bwMode="auto">
          <a:xfrm>
            <a:off x="2170097" y="320675"/>
            <a:ext cx="7629216" cy="514350"/>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defTabSz="457200" rtl="0" eaLnBrk="1" latinLnBrk="0" hangingPunct="1">
              <a:spcBef>
                <a:spcPct val="0"/>
              </a:spcBef>
              <a:buNone/>
              <a:defRPr sz="3200" b="0" i="0" kern="1200">
                <a:solidFill>
                  <a:schemeClr val="bg1"/>
                </a:solidFill>
                <a:latin typeface="Arial"/>
                <a:ea typeface="+mj-ea"/>
                <a:cs typeface="Arial"/>
              </a:defRPr>
            </a:lvl1pPr>
          </a:lstStyle>
          <a:p>
            <a:pPr algn="ctr"/>
            <a:r>
              <a:rPr lang="en-US" sz="2800" b="1" dirty="0">
                <a:effectLst>
                  <a:outerShdw blurRad="38100" dist="38100" dir="2700000" algn="tl">
                    <a:srgbClr val="000000">
                      <a:alpha val="43137"/>
                    </a:srgbClr>
                  </a:outerShdw>
                </a:effectLst>
              </a:rPr>
              <a:t>The Vascular System as Human Body CCF (and Road Map for the Body)</a:t>
            </a:r>
          </a:p>
        </p:txBody>
      </p:sp>
    </p:spTree>
    <p:extLst>
      <p:ext uri="{BB962C8B-B14F-4D97-AF65-F5344CB8AC3E}">
        <p14:creationId xmlns:p14="http://schemas.microsoft.com/office/powerpoint/2010/main" val="2317234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6793-A6CD-469F-8D43-706DDA52A3E1}"/>
              </a:ext>
            </a:extLst>
          </p:cNvPr>
          <p:cNvSpPr>
            <a:spLocks noGrp="1"/>
          </p:cNvSpPr>
          <p:nvPr>
            <p:ph type="title"/>
          </p:nvPr>
        </p:nvSpPr>
        <p:spPr>
          <a:xfrm>
            <a:off x="533400" y="301478"/>
            <a:ext cx="11393257" cy="687585"/>
          </a:xfrm>
        </p:spPr>
        <p:txBody>
          <a:bodyPr/>
          <a:lstStyle/>
          <a:p>
            <a:pPr algn="ctr"/>
            <a:r>
              <a:rPr lang="en-US" sz="2400" b="1" dirty="0">
                <a:solidFill>
                  <a:srgbClr val="FF0000"/>
                </a:solidFill>
              </a:rPr>
              <a:t>Desirable # 1: “</a:t>
            </a:r>
            <a:r>
              <a:rPr lang="en-US" sz="2400" b="1" i="1" dirty="0">
                <a:solidFill>
                  <a:srgbClr val="FF0000"/>
                </a:solidFill>
              </a:rPr>
              <a:t>Works across several scales (cell &lt;&gt; tissue &lt;&gt; whole body)</a:t>
            </a:r>
            <a:r>
              <a:rPr lang="en-US" sz="2400" b="1" dirty="0">
                <a:solidFill>
                  <a:srgbClr val="FF0000"/>
                </a:solidFill>
              </a:rPr>
              <a:t>”</a:t>
            </a:r>
            <a:br>
              <a:rPr lang="en-US" sz="2400" b="1" dirty="0">
                <a:effectLst>
                  <a:outerShdw blurRad="38100" dist="38100" dir="2700000" algn="tl">
                    <a:srgbClr val="000000">
                      <a:alpha val="43137"/>
                    </a:srgbClr>
                  </a:outerShdw>
                </a:effectLst>
              </a:rPr>
            </a:br>
            <a:r>
              <a:rPr lang="en-US" sz="2400" b="1" dirty="0">
                <a:effectLst>
                  <a:outerShdw blurRad="38100" dist="38100" dir="2700000" algn="tl">
                    <a:srgbClr val="000000">
                      <a:alpha val="43137"/>
                    </a:srgbClr>
                  </a:outerShdw>
                </a:effectLst>
              </a:rPr>
              <a:t>Blood Vessels Go (Seamlessly!) Across Scales Macro&lt;&gt;meso&lt;&gt;micro</a:t>
            </a:r>
          </a:p>
        </p:txBody>
      </p:sp>
      <p:sp>
        <p:nvSpPr>
          <p:cNvPr id="3" name="Slide Number Placeholder 2">
            <a:extLst>
              <a:ext uri="{FF2B5EF4-FFF2-40B4-BE49-F238E27FC236}">
                <a16:creationId xmlns:a16="http://schemas.microsoft.com/office/drawing/2014/main" id="{6E43884D-9A61-4AA9-B90E-5D8DF937E0C7}"/>
              </a:ext>
            </a:extLst>
          </p:cNvPr>
          <p:cNvSpPr>
            <a:spLocks noGrp="1"/>
          </p:cNvSpPr>
          <p:nvPr>
            <p:ph type="sldNum" sz="quarter" idx="10"/>
          </p:nvPr>
        </p:nvSpPr>
        <p:spPr/>
        <p:txBody>
          <a:bodyPr/>
          <a:lstStyle/>
          <a:p>
            <a:pPr>
              <a:defRPr/>
            </a:pPr>
            <a:fld id="{87A42AFF-E73B-487B-9783-10FFC85EF676}" type="slidenum">
              <a:rPr lang="en-US" smtClean="0">
                <a:solidFill>
                  <a:prstClr val="black"/>
                </a:solidFill>
              </a:rPr>
              <a:pPr>
                <a:defRPr/>
              </a:pPr>
              <a:t>7</a:t>
            </a:fld>
            <a:endParaRPr lang="en-US" dirty="0">
              <a:solidFill>
                <a:prstClr val="black"/>
              </a:solidFill>
            </a:endParaRPr>
          </a:p>
        </p:txBody>
      </p:sp>
      <p:pic>
        <p:nvPicPr>
          <p:cNvPr id="4" name="Picture 4" descr="Picture">
            <a:extLst>
              <a:ext uri="{FF2B5EF4-FFF2-40B4-BE49-F238E27FC236}">
                <a16:creationId xmlns:a16="http://schemas.microsoft.com/office/drawing/2014/main" id="{AD25604C-6A69-4767-8C84-EBD0398671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342" r="287"/>
          <a:stretch/>
        </p:blipFill>
        <p:spPr bwMode="auto">
          <a:xfrm>
            <a:off x="421058" y="1065636"/>
            <a:ext cx="6425236" cy="25206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ini pentru blood vessel SIZES">
            <a:extLst>
              <a:ext uri="{FF2B5EF4-FFF2-40B4-BE49-F238E27FC236}">
                <a16:creationId xmlns:a16="http://schemas.microsoft.com/office/drawing/2014/main" id="{7649FCA7-AB1B-450C-AB2B-75D3DF83F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014" y="3662831"/>
            <a:ext cx="3539177" cy="27257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495FAC9C-ED04-46A9-8D20-3096BCB04619}"/>
              </a:ext>
            </a:extLst>
          </p:cNvPr>
          <p:cNvSpPr/>
          <p:nvPr/>
        </p:nvSpPr>
        <p:spPr>
          <a:xfrm>
            <a:off x="4224977" y="1821944"/>
            <a:ext cx="1219200" cy="1219200"/>
          </a:xfrm>
          <a:prstGeom prst="ellipse">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BD3C6EF-D8A1-4DE7-8F9E-5FED15C8FEEF}"/>
              </a:ext>
            </a:extLst>
          </p:cNvPr>
          <p:cNvSpPr/>
          <p:nvPr/>
        </p:nvSpPr>
        <p:spPr>
          <a:xfrm>
            <a:off x="5080992" y="1833852"/>
            <a:ext cx="1219200" cy="1219200"/>
          </a:xfrm>
          <a:prstGeom prst="ellipse">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74B2257-8E9B-438F-ACB2-D240C841FAF2}"/>
              </a:ext>
            </a:extLst>
          </p:cNvPr>
          <p:cNvSpPr/>
          <p:nvPr/>
        </p:nvSpPr>
        <p:spPr>
          <a:xfrm>
            <a:off x="1040671" y="3202344"/>
            <a:ext cx="6096000" cy="261610"/>
          </a:xfrm>
          <a:prstGeom prst="rect">
            <a:avLst/>
          </a:prstGeom>
        </p:spPr>
        <p:txBody>
          <a:bodyPr>
            <a:spAutoFit/>
          </a:bodyPr>
          <a:lstStyle/>
          <a:p>
            <a:r>
              <a:rPr lang="en-US" sz="1050" dirty="0">
                <a:hlinkClick r:id="rId4"/>
              </a:rPr>
              <a:t>https://www.nature.com/scitable/ebooks/essentials-of-cell-biology-14749010/118237871</a:t>
            </a:r>
            <a:endParaRPr lang="en-US" sz="1050" dirty="0"/>
          </a:p>
        </p:txBody>
      </p:sp>
      <p:sp>
        <p:nvSpPr>
          <p:cNvPr id="16" name="Oval 15">
            <a:extLst>
              <a:ext uri="{FF2B5EF4-FFF2-40B4-BE49-F238E27FC236}">
                <a16:creationId xmlns:a16="http://schemas.microsoft.com/office/drawing/2014/main" id="{7A5550C5-DCFF-4FF5-87F9-EB4C75AFC2E5}"/>
              </a:ext>
            </a:extLst>
          </p:cNvPr>
          <p:cNvSpPr/>
          <p:nvPr/>
        </p:nvSpPr>
        <p:spPr>
          <a:xfrm>
            <a:off x="3979603" y="984173"/>
            <a:ext cx="1219200" cy="1219200"/>
          </a:xfrm>
          <a:prstGeom prst="ellipse">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6A373F8E-1E60-48A0-AF38-6B93E2DF5FB2}"/>
              </a:ext>
            </a:extLst>
          </p:cNvPr>
          <p:cNvGrpSpPr/>
          <p:nvPr/>
        </p:nvGrpSpPr>
        <p:grpSpPr>
          <a:xfrm>
            <a:off x="6624137" y="1636862"/>
            <a:ext cx="5367197" cy="4051938"/>
            <a:chOff x="6559460" y="1145194"/>
            <a:chExt cx="5367197" cy="4051938"/>
          </a:xfrm>
        </p:grpSpPr>
        <p:pic>
          <p:nvPicPr>
            <p:cNvPr id="17" name="Picture 2" descr="https://upload.wikimedia.org/wikipedia/commons/f/f2/2101_Blood_Flow_Through_the_Heart.jpg">
              <a:extLst>
                <a:ext uri="{FF2B5EF4-FFF2-40B4-BE49-F238E27FC236}">
                  <a16:creationId xmlns:a16="http://schemas.microsoft.com/office/drawing/2014/main" id="{4CBFD2E6-37D8-40BA-872A-B9B4874704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7603" y="1703928"/>
              <a:ext cx="4639220" cy="315231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D06D3CC-C67A-4F2E-B1EF-3E35A6481A08}"/>
                </a:ext>
              </a:extLst>
            </p:cNvPr>
            <p:cNvSpPr/>
            <p:nvPr/>
          </p:nvSpPr>
          <p:spPr>
            <a:xfrm>
              <a:off x="6559460" y="4797022"/>
              <a:ext cx="5367197" cy="400110"/>
            </a:xfrm>
            <a:prstGeom prst="rect">
              <a:avLst/>
            </a:prstGeom>
          </p:spPr>
          <p:txBody>
            <a:bodyPr wrap="square">
              <a:spAutoFit/>
            </a:bodyPr>
            <a:lstStyle/>
            <a:p>
              <a:r>
                <a:rPr lang="en-US" sz="1000" dirty="0">
                  <a:hlinkClick r:id="rId6"/>
                </a:rPr>
                <a:t>https://en.wikipedia.org/wiki/Circulatory_system#/media/File:2101_Blood_Flow_Through_the_Heart.jpg</a:t>
              </a:r>
              <a:endParaRPr lang="en-US" sz="1000" dirty="0"/>
            </a:p>
          </p:txBody>
        </p:sp>
        <p:sp>
          <p:nvSpPr>
            <p:cNvPr id="19" name="Rectangle 18">
              <a:extLst>
                <a:ext uri="{FF2B5EF4-FFF2-40B4-BE49-F238E27FC236}">
                  <a16:creationId xmlns:a16="http://schemas.microsoft.com/office/drawing/2014/main" id="{42F0A67B-2943-4599-8D0F-83F9862F04E7}"/>
                </a:ext>
              </a:extLst>
            </p:cNvPr>
            <p:cNvSpPr/>
            <p:nvPr/>
          </p:nvSpPr>
          <p:spPr>
            <a:xfrm>
              <a:off x="6731970" y="1145194"/>
              <a:ext cx="4834745" cy="646331"/>
            </a:xfrm>
            <a:prstGeom prst="rect">
              <a:avLst/>
            </a:prstGeom>
          </p:spPr>
          <p:txBody>
            <a:bodyPr wrap="square">
              <a:spAutoFit/>
            </a:bodyPr>
            <a:lstStyle/>
            <a:p>
              <a:pPr algn="ctr"/>
              <a:r>
                <a:rPr lang="en-US" b="1" dirty="0"/>
                <a:t>Vasculature reaches within and integrates every and all body tissues and organs</a:t>
              </a:r>
              <a:endParaRPr lang="en-US" dirty="0"/>
            </a:p>
          </p:txBody>
        </p:sp>
      </p:grpSp>
      <p:sp>
        <p:nvSpPr>
          <p:cNvPr id="14" name="Oval 13">
            <a:extLst>
              <a:ext uri="{FF2B5EF4-FFF2-40B4-BE49-F238E27FC236}">
                <a16:creationId xmlns:a16="http://schemas.microsoft.com/office/drawing/2014/main" id="{4E2C5F8F-17B7-44FC-920F-A806C05329F6}"/>
              </a:ext>
            </a:extLst>
          </p:cNvPr>
          <p:cNvSpPr/>
          <p:nvPr/>
        </p:nvSpPr>
        <p:spPr>
          <a:xfrm>
            <a:off x="3341479" y="4524247"/>
            <a:ext cx="1219200" cy="231377"/>
          </a:xfrm>
          <a:prstGeom prst="ellipse">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423ECED-1A74-4004-87FF-82CD22C635B6}"/>
              </a:ext>
            </a:extLst>
          </p:cNvPr>
          <p:cNvSpPr/>
          <p:nvPr/>
        </p:nvSpPr>
        <p:spPr>
          <a:xfrm>
            <a:off x="3320119" y="5232218"/>
            <a:ext cx="1219200" cy="231377"/>
          </a:xfrm>
          <a:prstGeom prst="ellipse">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772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157C4B-464A-473F-85BC-B8FE74C8B0F0}"/>
              </a:ext>
            </a:extLst>
          </p:cNvPr>
          <p:cNvSpPr>
            <a:spLocks noGrp="1"/>
          </p:cNvSpPr>
          <p:nvPr>
            <p:ph type="sldNum" sz="quarter" idx="10"/>
          </p:nvPr>
        </p:nvSpPr>
        <p:spPr/>
        <p:txBody>
          <a:bodyPr/>
          <a:lstStyle/>
          <a:p>
            <a:pPr>
              <a:defRPr/>
            </a:pPr>
            <a:fld id="{49C0EE74-1F2C-4D2D-91EC-B282DFC749DA}" type="slidenum">
              <a:rPr lang="en-US" smtClean="0">
                <a:solidFill>
                  <a:prstClr val="black"/>
                </a:solidFill>
              </a:rPr>
              <a:pPr>
                <a:defRPr/>
              </a:pPr>
              <a:t>8</a:t>
            </a:fld>
            <a:endParaRPr lang="en-US" dirty="0">
              <a:solidFill>
                <a:prstClr val="black"/>
              </a:solidFill>
            </a:endParaRPr>
          </a:p>
        </p:txBody>
      </p:sp>
      <p:sp>
        <p:nvSpPr>
          <p:cNvPr id="3" name="Title 2">
            <a:extLst>
              <a:ext uri="{FF2B5EF4-FFF2-40B4-BE49-F238E27FC236}">
                <a16:creationId xmlns:a16="http://schemas.microsoft.com/office/drawing/2014/main" id="{42A83F6D-0737-4EC8-A403-1918F25FCC06}"/>
              </a:ext>
            </a:extLst>
          </p:cNvPr>
          <p:cNvSpPr>
            <a:spLocks noGrp="1"/>
          </p:cNvSpPr>
          <p:nvPr>
            <p:ph type="title"/>
          </p:nvPr>
        </p:nvSpPr>
        <p:spPr/>
        <p:txBody>
          <a:bodyPr/>
          <a:lstStyle/>
          <a:p>
            <a:pPr algn="ctr"/>
            <a:r>
              <a:rPr lang="en-US" sz="2800" b="1" dirty="0">
                <a:effectLst>
                  <a:outerShdw blurRad="38100" dist="38100" dir="2700000" algn="tl">
                    <a:srgbClr val="000000">
                      <a:alpha val="43137"/>
                    </a:srgbClr>
                  </a:outerShdw>
                </a:effectLst>
              </a:rPr>
              <a:t>Seamlessly Integrated Across Body Scales</a:t>
            </a:r>
            <a:br>
              <a:rPr lang="en-US" sz="2800" b="1" dirty="0">
                <a:effectLst>
                  <a:outerShdw blurRad="38100" dist="38100" dir="2700000" algn="tl">
                    <a:srgbClr val="000000">
                      <a:alpha val="43137"/>
                    </a:srgbClr>
                  </a:outerShdw>
                </a:effectLst>
              </a:rPr>
            </a:br>
            <a:r>
              <a:rPr lang="en-US" sz="2800" b="1" dirty="0">
                <a:effectLst>
                  <a:outerShdw blurRad="38100" dist="38100" dir="2700000" algn="tl">
                    <a:srgbClr val="000000">
                      <a:alpha val="43137"/>
                    </a:srgbClr>
                  </a:outerShdw>
                </a:effectLst>
              </a:rPr>
              <a:t>Types And Sizes Of Various Blood Vessels</a:t>
            </a:r>
          </a:p>
        </p:txBody>
      </p:sp>
      <p:pic>
        <p:nvPicPr>
          <p:cNvPr id="15" name="Picture 14">
            <a:extLst>
              <a:ext uri="{FF2B5EF4-FFF2-40B4-BE49-F238E27FC236}">
                <a16:creationId xmlns:a16="http://schemas.microsoft.com/office/drawing/2014/main" id="{B399AD88-77DC-4FCA-93E0-B489B953B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06" y="1401132"/>
            <a:ext cx="4300598" cy="4394200"/>
          </a:xfrm>
          <a:prstGeom prst="rect">
            <a:avLst/>
          </a:prstGeom>
        </p:spPr>
      </p:pic>
      <p:grpSp>
        <p:nvGrpSpPr>
          <p:cNvPr id="13" name="Group 12">
            <a:extLst>
              <a:ext uri="{FF2B5EF4-FFF2-40B4-BE49-F238E27FC236}">
                <a16:creationId xmlns:a16="http://schemas.microsoft.com/office/drawing/2014/main" id="{690925D6-368C-4F20-B8D8-5D774B1F539D}"/>
              </a:ext>
            </a:extLst>
          </p:cNvPr>
          <p:cNvGrpSpPr/>
          <p:nvPr/>
        </p:nvGrpSpPr>
        <p:grpSpPr>
          <a:xfrm>
            <a:off x="5381822" y="1100979"/>
            <a:ext cx="5078771" cy="3852022"/>
            <a:chOff x="0" y="0"/>
            <a:chExt cx="9144000" cy="6858000"/>
          </a:xfrm>
        </p:grpSpPr>
        <p:pic>
          <p:nvPicPr>
            <p:cNvPr id="14" name="Picture 13">
              <a:extLst>
                <a:ext uri="{FF2B5EF4-FFF2-40B4-BE49-F238E27FC236}">
                  <a16:creationId xmlns:a16="http://schemas.microsoft.com/office/drawing/2014/main" id="{016B5B51-ED8F-4F85-8AED-334581F0345E}"/>
                </a:ext>
              </a:extLst>
            </p:cNvPr>
            <p:cNvPicPr>
              <a:picLocks noChangeAspect="1"/>
            </p:cNvPicPr>
            <p:nvPr/>
          </p:nvPicPr>
          <p:blipFill>
            <a:blip r:embed="rId3"/>
            <a:srcRect t="2397" b="40143"/>
            <a:stretch>
              <a:fillRect/>
            </a:stretch>
          </p:blipFill>
          <p:spPr>
            <a:xfrm>
              <a:off x="0" y="0"/>
              <a:ext cx="4555836" cy="6583362"/>
            </a:xfrm>
            <a:prstGeom prst="rect">
              <a:avLst/>
            </a:prstGeom>
          </p:spPr>
        </p:pic>
        <p:pic>
          <p:nvPicPr>
            <p:cNvPr id="16" name="Picture 15">
              <a:extLst>
                <a:ext uri="{FF2B5EF4-FFF2-40B4-BE49-F238E27FC236}">
                  <a16:creationId xmlns:a16="http://schemas.microsoft.com/office/drawing/2014/main" id="{0ADC345F-8ED7-4008-9781-FEF650D1B980}"/>
                </a:ext>
              </a:extLst>
            </p:cNvPr>
            <p:cNvPicPr>
              <a:picLocks noChangeAspect="1"/>
            </p:cNvPicPr>
            <p:nvPr/>
          </p:nvPicPr>
          <p:blipFill>
            <a:blip r:embed="rId3"/>
            <a:srcRect t="62110" b="1869"/>
            <a:stretch>
              <a:fillRect/>
            </a:stretch>
          </p:blipFill>
          <p:spPr>
            <a:xfrm>
              <a:off x="4510958" y="2660952"/>
              <a:ext cx="4633042" cy="4197048"/>
            </a:xfrm>
            <a:prstGeom prst="rect">
              <a:avLst/>
            </a:prstGeom>
          </p:spPr>
        </p:pic>
        <p:pic>
          <p:nvPicPr>
            <p:cNvPr id="17" name="Picture 16">
              <a:extLst>
                <a:ext uri="{FF2B5EF4-FFF2-40B4-BE49-F238E27FC236}">
                  <a16:creationId xmlns:a16="http://schemas.microsoft.com/office/drawing/2014/main" id="{67088260-651D-482A-A553-8A4DB11812C2}"/>
                </a:ext>
              </a:extLst>
            </p:cNvPr>
            <p:cNvPicPr>
              <a:picLocks noChangeAspect="1"/>
            </p:cNvPicPr>
            <p:nvPr/>
          </p:nvPicPr>
          <p:blipFill>
            <a:blip r:embed="rId3"/>
            <a:srcRect t="2397" r="-710" b="77081"/>
            <a:stretch>
              <a:fillRect/>
            </a:stretch>
          </p:blipFill>
          <p:spPr>
            <a:xfrm>
              <a:off x="4555836" y="0"/>
              <a:ext cx="4588164" cy="2351314"/>
            </a:xfrm>
            <a:prstGeom prst="rect">
              <a:avLst/>
            </a:prstGeom>
          </p:spPr>
        </p:pic>
      </p:grpSp>
      <p:sp>
        <p:nvSpPr>
          <p:cNvPr id="18" name="Rectangle 17">
            <a:extLst>
              <a:ext uri="{FF2B5EF4-FFF2-40B4-BE49-F238E27FC236}">
                <a16:creationId xmlns:a16="http://schemas.microsoft.com/office/drawing/2014/main" id="{92D9F917-F1E9-44E5-B70F-92EA2A109E6E}"/>
              </a:ext>
            </a:extLst>
          </p:cNvPr>
          <p:cNvSpPr/>
          <p:nvPr/>
        </p:nvSpPr>
        <p:spPr>
          <a:xfrm>
            <a:off x="5357123" y="4854516"/>
            <a:ext cx="3428653" cy="261610"/>
          </a:xfrm>
          <a:prstGeom prst="rect">
            <a:avLst/>
          </a:prstGeom>
        </p:spPr>
        <p:txBody>
          <a:bodyPr wrap="square">
            <a:spAutoFit/>
          </a:bodyPr>
          <a:lstStyle/>
          <a:p>
            <a:r>
              <a:rPr lang="en-US" sz="1100" dirty="0"/>
              <a:t>https://kylecollinsbiology.weebly.com/biology-i.html</a:t>
            </a:r>
          </a:p>
        </p:txBody>
      </p:sp>
      <p:grpSp>
        <p:nvGrpSpPr>
          <p:cNvPr id="6" name="Group 5">
            <a:extLst>
              <a:ext uri="{FF2B5EF4-FFF2-40B4-BE49-F238E27FC236}">
                <a16:creationId xmlns:a16="http://schemas.microsoft.com/office/drawing/2014/main" id="{27C60AAD-672A-470A-A755-FED7D8370C0D}"/>
              </a:ext>
            </a:extLst>
          </p:cNvPr>
          <p:cNvGrpSpPr/>
          <p:nvPr/>
        </p:nvGrpSpPr>
        <p:grpSpPr>
          <a:xfrm>
            <a:off x="152400" y="794402"/>
            <a:ext cx="4699704" cy="3205954"/>
            <a:chOff x="-94815" y="832646"/>
            <a:chExt cx="4699704" cy="3205954"/>
          </a:xfrm>
        </p:grpSpPr>
        <p:sp>
          <p:nvSpPr>
            <p:cNvPr id="4" name="Rectangle: Rounded Corners 3">
              <a:extLst>
                <a:ext uri="{FF2B5EF4-FFF2-40B4-BE49-F238E27FC236}">
                  <a16:creationId xmlns:a16="http://schemas.microsoft.com/office/drawing/2014/main" id="{B8B2E5AF-1DF8-4BF8-AE11-601B3880B2A7}"/>
                </a:ext>
              </a:extLst>
            </p:cNvPr>
            <p:cNvSpPr/>
            <p:nvPr/>
          </p:nvSpPr>
          <p:spPr>
            <a:xfrm>
              <a:off x="76200" y="1295400"/>
              <a:ext cx="4528689" cy="2743200"/>
            </a:xfrm>
            <a:prstGeom prst="roundRect">
              <a:avLst/>
            </a:prstGeom>
            <a:noFill/>
            <a:ln w="38100">
              <a:solidFill>
                <a:srgbClr val="00B05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03F47CF-9FEA-47D5-BEE1-792C0D1A54E0}"/>
                </a:ext>
              </a:extLst>
            </p:cNvPr>
            <p:cNvSpPr txBox="1"/>
            <p:nvPr/>
          </p:nvSpPr>
          <p:spPr>
            <a:xfrm>
              <a:off x="-94815" y="832646"/>
              <a:ext cx="1438214" cy="584775"/>
            </a:xfrm>
            <a:prstGeom prst="rect">
              <a:avLst/>
            </a:prstGeom>
            <a:solidFill>
              <a:srgbClr val="92D050"/>
            </a:solidFill>
            <a:ln>
              <a:solidFill>
                <a:srgbClr val="00B050"/>
              </a:solidFill>
            </a:ln>
          </p:spPr>
          <p:txBody>
            <a:bodyPr wrap="none" rtlCol="0">
              <a:spAutoFit/>
            </a:bodyPr>
            <a:lstStyle/>
            <a:p>
              <a:pPr algn="ctr"/>
              <a:r>
                <a:rPr lang="en-US" sz="1600" b="1" dirty="0"/>
                <a:t>MACRO</a:t>
              </a:r>
            </a:p>
            <a:p>
              <a:pPr algn="ctr"/>
              <a:r>
                <a:rPr lang="en-US" sz="1600" b="1" dirty="0"/>
                <a:t>(body/organ)</a:t>
              </a:r>
            </a:p>
          </p:txBody>
        </p:sp>
      </p:grpSp>
      <p:grpSp>
        <p:nvGrpSpPr>
          <p:cNvPr id="7" name="Group 6">
            <a:extLst>
              <a:ext uri="{FF2B5EF4-FFF2-40B4-BE49-F238E27FC236}">
                <a16:creationId xmlns:a16="http://schemas.microsoft.com/office/drawing/2014/main" id="{76298805-79F7-4124-8CE8-9E7017E0B380}"/>
              </a:ext>
            </a:extLst>
          </p:cNvPr>
          <p:cNvGrpSpPr/>
          <p:nvPr/>
        </p:nvGrpSpPr>
        <p:grpSpPr>
          <a:xfrm>
            <a:off x="323415" y="4196576"/>
            <a:ext cx="4528690" cy="2205486"/>
            <a:chOff x="76199" y="4196576"/>
            <a:chExt cx="4528690" cy="2205486"/>
          </a:xfrm>
        </p:grpSpPr>
        <p:sp>
          <p:nvSpPr>
            <p:cNvPr id="11" name="Rectangle: Rounded Corners 10">
              <a:extLst>
                <a:ext uri="{FF2B5EF4-FFF2-40B4-BE49-F238E27FC236}">
                  <a16:creationId xmlns:a16="http://schemas.microsoft.com/office/drawing/2014/main" id="{864D5E1E-F572-441C-9403-B7B6C2F2D57E}"/>
                </a:ext>
              </a:extLst>
            </p:cNvPr>
            <p:cNvSpPr/>
            <p:nvPr/>
          </p:nvSpPr>
          <p:spPr>
            <a:xfrm>
              <a:off x="133784" y="4196576"/>
              <a:ext cx="4471105" cy="1975624"/>
            </a:xfrm>
            <a:prstGeom prst="roundRect">
              <a:avLst/>
            </a:prstGeom>
            <a:noFill/>
            <a:ln w="38100">
              <a:solidFill>
                <a:srgbClr val="00B05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755C041-D1B1-4139-A1CD-396DD1E65DA8}"/>
                </a:ext>
              </a:extLst>
            </p:cNvPr>
            <p:cNvSpPr txBox="1"/>
            <p:nvPr/>
          </p:nvSpPr>
          <p:spPr>
            <a:xfrm>
              <a:off x="76199" y="5817287"/>
              <a:ext cx="1967205" cy="584775"/>
            </a:xfrm>
            <a:prstGeom prst="rect">
              <a:avLst/>
            </a:prstGeom>
            <a:solidFill>
              <a:srgbClr val="92D050"/>
            </a:solidFill>
            <a:ln>
              <a:solidFill>
                <a:srgbClr val="00B050"/>
              </a:solidFill>
            </a:ln>
          </p:spPr>
          <p:txBody>
            <a:bodyPr wrap="none" rtlCol="0">
              <a:spAutoFit/>
            </a:bodyPr>
            <a:lstStyle/>
            <a:p>
              <a:pPr algn="ctr"/>
              <a:r>
                <a:rPr lang="en-US" sz="1600" b="1" dirty="0"/>
                <a:t>Meso&lt;&gt;Micro</a:t>
              </a:r>
            </a:p>
            <a:p>
              <a:pPr algn="ctr"/>
              <a:r>
                <a:rPr lang="en-US" sz="1600" b="1" dirty="0"/>
                <a:t>(tissue/single cell)</a:t>
              </a:r>
            </a:p>
          </p:txBody>
        </p:sp>
      </p:grpSp>
      <p:sp>
        <p:nvSpPr>
          <p:cNvPr id="20" name="TextBox 19">
            <a:extLst>
              <a:ext uri="{FF2B5EF4-FFF2-40B4-BE49-F238E27FC236}">
                <a16:creationId xmlns:a16="http://schemas.microsoft.com/office/drawing/2014/main" id="{A7B01A47-6304-4F3D-8B67-26B6C8433744}"/>
              </a:ext>
            </a:extLst>
          </p:cNvPr>
          <p:cNvSpPr txBox="1"/>
          <p:nvPr/>
        </p:nvSpPr>
        <p:spPr>
          <a:xfrm>
            <a:off x="5381822" y="5075900"/>
            <a:ext cx="5666606" cy="1200329"/>
          </a:xfrm>
          <a:prstGeom prst="rect">
            <a:avLst/>
          </a:prstGeom>
          <a:solidFill>
            <a:srgbClr val="92D050"/>
          </a:solidFill>
        </p:spPr>
        <p:txBody>
          <a:bodyPr wrap="square" rtlCol="0">
            <a:spAutoFit/>
          </a:bodyPr>
          <a:lstStyle/>
          <a:p>
            <a:pPr marL="285750" indent="-285750">
              <a:buFont typeface="Arial" panose="020B0604020202020204" pitchFamily="34" charset="0"/>
              <a:buChar char="•"/>
            </a:pPr>
            <a:r>
              <a:rPr lang="en-US" b="1" dirty="0"/>
              <a:t>The endothelial layer (cells lining ALL vessels) is contiguous throughout the body</a:t>
            </a:r>
          </a:p>
          <a:p>
            <a:pPr marL="285750" indent="-285750">
              <a:buFont typeface="Arial" panose="020B0604020202020204" pitchFamily="34" charset="0"/>
              <a:buChar char="•"/>
            </a:pPr>
            <a:r>
              <a:rPr lang="en-US" b="1" dirty="0"/>
              <a:t>Aorta is the main artery </a:t>
            </a:r>
            <a:r>
              <a:rPr lang="en-US" b="1" dirty="0">
                <a:hlinkClick r:id="rId4"/>
              </a:rPr>
              <a:t>https://radiopaedia.org/articles/aorta?lang=us</a:t>
            </a:r>
            <a:endParaRPr lang="en-US" b="1" dirty="0"/>
          </a:p>
        </p:txBody>
      </p:sp>
    </p:spTree>
    <p:extLst>
      <p:ext uri="{BB962C8B-B14F-4D97-AF65-F5344CB8AC3E}">
        <p14:creationId xmlns:p14="http://schemas.microsoft.com/office/powerpoint/2010/main" val="10078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00400" y="1069901"/>
            <a:ext cx="6753177" cy="830997"/>
          </a:xfrm>
          <a:prstGeom prst="rect">
            <a:avLst/>
          </a:prstGeom>
          <a:noFill/>
        </p:spPr>
        <p:txBody>
          <a:bodyPr wrap="square" rtlCol="0">
            <a:spAutoFit/>
          </a:bodyPr>
          <a:lstStyle/>
          <a:p>
            <a:r>
              <a:rPr lang="en-US" sz="2400" b="1" dirty="0"/>
              <a:t>Local Vascular Structural &amp; Functional Diversity</a:t>
            </a:r>
          </a:p>
        </p:txBody>
      </p:sp>
      <p:sp>
        <p:nvSpPr>
          <p:cNvPr id="144436" name="Text Box 52"/>
          <p:cNvSpPr txBox="1">
            <a:spLocks noChangeArrowheads="1"/>
          </p:cNvSpPr>
          <p:nvPr/>
        </p:nvSpPr>
        <p:spPr bwMode="auto">
          <a:xfrm>
            <a:off x="7926389" y="5905198"/>
            <a:ext cx="790575" cy="304800"/>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Lst>
        </p:spPr>
        <p:txBody>
          <a:bodyPr wrap="none">
            <a:spAutoFit/>
          </a:bodyPr>
          <a:lstStyle/>
          <a:p>
            <a:r>
              <a:rPr lang="en-US" altLang="en-US" sz="1400" dirty="0">
                <a:latin typeface="Arial" pitchFamily="34" charset="0"/>
              </a:rPr>
              <a:t>200 </a:t>
            </a:r>
            <a:r>
              <a:rPr lang="en-US" altLang="en-US" sz="1400" dirty="0">
                <a:latin typeface="Symbol" pitchFamily="18" charset="2"/>
              </a:rPr>
              <a:t>m</a:t>
            </a:r>
            <a:r>
              <a:rPr lang="en-US" altLang="en-US" sz="1400" dirty="0">
                <a:latin typeface="Arial" pitchFamily="34" charset="0"/>
              </a:rPr>
              <a:t>m</a:t>
            </a:r>
          </a:p>
        </p:txBody>
      </p:sp>
      <p:cxnSp>
        <p:nvCxnSpPr>
          <p:cNvPr id="38" name="Straight Arrow Connector 37"/>
          <p:cNvCxnSpPr/>
          <p:nvPr/>
        </p:nvCxnSpPr>
        <p:spPr>
          <a:xfrm flipH="1">
            <a:off x="3581400" y="5295599"/>
            <a:ext cx="76200" cy="23640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419600" y="5905199"/>
            <a:ext cx="76200" cy="23640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44418" name="Line 34"/>
          <p:cNvSpPr>
            <a:spLocks noChangeShapeType="1"/>
          </p:cNvSpPr>
          <p:nvPr/>
        </p:nvSpPr>
        <p:spPr bwMode="auto">
          <a:xfrm>
            <a:off x="4757739" y="6354763"/>
            <a:ext cx="7635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44435" name="Line 51"/>
          <p:cNvSpPr>
            <a:spLocks noChangeShapeType="1"/>
          </p:cNvSpPr>
          <p:nvPr/>
        </p:nvSpPr>
        <p:spPr bwMode="auto">
          <a:xfrm>
            <a:off x="8335963" y="2989263"/>
            <a:ext cx="7620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pic>
        <p:nvPicPr>
          <p:cNvPr id="27" name="Picture 5"/>
          <p:cNvPicPr>
            <a:picLocks noChangeAspect="1" noChangeArrowheads="1"/>
          </p:cNvPicPr>
          <p:nvPr/>
        </p:nvPicPr>
        <p:blipFill rotWithShape="1">
          <a:blip r:embed="rId2">
            <a:lum bright="-6000"/>
            <a:extLst>
              <a:ext uri="{28A0092B-C50C-407E-A947-70E740481C1C}">
                <a14:useLocalDpi xmlns:a14="http://schemas.microsoft.com/office/drawing/2010/main" val="0"/>
              </a:ext>
            </a:extLst>
          </a:blip>
          <a:srcRect l="25485" t="26246" r="17990" b="15476"/>
          <a:stretch/>
        </p:blipFill>
        <p:spPr bwMode="auto">
          <a:xfrm>
            <a:off x="6122751" y="1577789"/>
            <a:ext cx="4129404" cy="412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descr="C:\Data\Chad\Femoral Ligation\FluoBeads Confocal\Tiffs\Fem 40x 3d recon.jpg"/>
          <p:cNvPicPr>
            <a:picLocks noChangeAspect="1" noChangeArrowheads="1"/>
          </p:cNvPicPr>
          <p:nvPr/>
        </p:nvPicPr>
        <p:blipFill rotWithShape="1">
          <a:blip r:embed="rId3">
            <a:extLst>
              <a:ext uri="{28A0092B-C50C-407E-A947-70E740481C1C}">
                <a14:useLocalDpi xmlns:a14="http://schemas.microsoft.com/office/drawing/2010/main" val="0"/>
              </a:ext>
            </a:extLst>
          </a:blip>
          <a:srcRect l="25522" t="30660" r="26561" b="26887"/>
          <a:stretch/>
        </p:blipFill>
        <p:spPr bwMode="auto">
          <a:xfrm>
            <a:off x="1828800" y="1592393"/>
            <a:ext cx="4206240" cy="41148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6"/>
          <p:cNvSpPr txBox="1">
            <a:spLocks noChangeArrowheads="1"/>
          </p:cNvSpPr>
          <p:nvPr/>
        </p:nvSpPr>
        <p:spPr bwMode="auto">
          <a:xfrm>
            <a:off x="1828800" y="1600200"/>
            <a:ext cx="4267199" cy="52322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800" dirty="0">
                <a:solidFill>
                  <a:schemeClr val="bg1"/>
                </a:solidFill>
                <a:latin typeface="Arial" pitchFamily="34" charset="0"/>
              </a:rPr>
              <a:t>“</a:t>
            </a:r>
            <a:r>
              <a:rPr lang="en-US" altLang="en-US" sz="2800" i="1" dirty="0">
                <a:solidFill>
                  <a:schemeClr val="bg1"/>
                </a:solidFill>
                <a:latin typeface="Arial" pitchFamily="34" charset="0"/>
              </a:rPr>
              <a:t>Continuous</a:t>
            </a:r>
            <a:r>
              <a:rPr lang="en-US" altLang="en-US" sz="2800" dirty="0">
                <a:solidFill>
                  <a:schemeClr val="bg1"/>
                </a:solidFill>
                <a:latin typeface="Arial" pitchFamily="34" charset="0"/>
              </a:rPr>
              <a:t> </a:t>
            </a:r>
            <a:r>
              <a:rPr lang="en-US" altLang="en-US" sz="2800" i="1" dirty="0">
                <a:solidFill>
                  <a:schemeClr val="bg1"/>
                </a:solidFill>
                <a:latin typeface="Arial" pitchFamily="34" charset="0"/>
              </a:rPr>
              <a:t>EC</a:t>
            </a:r>
            <a:r>
              <a:rPr lang="en-US" altLang="en-US" sz="2800" dirty="0">
                <a:solidFill>
                  <a:schemeClr val="bg1"/>
                </a:solidFill>
                <a:latin typeface="Arial" pitchFamily="34" charset="0"/>
              </a:rPr>
              <a:t>“ </a:t>
            </a:r>
            <a:r>
              <a:rPr lang="en-US" altLang="en-US" sz="2400" dirty="0">
                <a:solidFill>
                  <a:schemeClr val="bg1"/>
                </a:solidFill>
                <a:latin typeface="Arial" pitchFamily="34" charset="0"/>
              </a:rPr>
              <a:t>(Muscle)</a:t>
            </a:r>
          </a:p>
        </p:txBody>
      </p:sp>
      <p:sp>
        <p:nvSpPr>
          <p:cNvPr id="35" name="Text Box 9"/>
          <p:cNvSpPr txBox="1">
            <a:spLocks noChangeArrowheads="1"/>
          </p:cNvSpPr>
          <p:nvPr/>
        </p:nvSpPr>
        <p:spPr bwMode="auto">
          <a:xfrm>
            <a:off x="6096000" y="1600200"/>
            <a:ext cx="4403770" cy="52322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bg1"/>
                </a:solidFill>
                <a:latin typeface="Arial" pitchFamily="34" charset="0"/>
              </a:rPr>
              <a:t>“</a:t>
            </a:r>
            <a:r>
              <a:rPr lang="en-US" altLang="en-US" sz="2800" i="1" dirty="0">
                <a:solidFill>
                  <a:schemeClr val="bg1"/>
                </a:solidFill>
                <a:latin typeface="Arial" pitchFamily="34" charset="0"/>
              </a:rPr>
              <a:t>Discontinuous EC</a:t>
            </a:r>
            <a:r>
              <a:rPr lang="en-US" altLang="en-US" sz="2800" dirty="0">
                <a:solidFill>
                  <a:schemeClr val="bg1"/>
                </a:solidFill>
                <a:latin typeface="Arial" pitchFamily="34" charset="0"/>
              </a:rPr>
              <a:t>” (Liver)</a:t>
            </a:r>
          </a:p>
        </p:txBody>
      </p:sp>
      <p:cxnSp>
        <p:nvCxnSpPr>
          <p:cNvPr id="5" name="Straight Arrow Connector 4"/>
          <p:cNvCxnSpPr/>
          <p:nvPr/>
        </p:nvCxnSpPr>
        <p:spPr>
          <a:xfrm flipH="1">
            <a:off x="2667000" y="3649794"/>
            <a:ext cx="76200" cy="23640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3352800" y="3683990"/>
            <a:ext cx="76200" cy="23640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3931920" y="2224916"/>
            <a:ext cx="76200" cy="23640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09600" y="193156"/>
            <a:ext cx="10220129" cy="707886"/>
          </a:xfrm>
          <a:prstGeom prst="rect">
            <a:avLst/>
          </a:prstGeom>
        </p:spPr>
        <p:txBody>
          <a:bodyPr wrap="square">
            <a:spAutoFit/>
          </a:bodyPr>
          <a:lstStyle/>
          <a:p>
            <a:pPr algn="ctr"/>
            <a:r>
              <a:rPr lang="en-US" altLang="en-US" sz="2000" b="1" dirty="0">
                <a:solidFill>
                  <a:schemeClr val="bg1"/>
                </a:solidFill>
                <a:effectLst>
                  <a:outerShdw blurRad="38100" dist="38100" dir="2700000" algn="tl">
                    <a:srgbClr val="000000"/>
                  </a:outerShdw>
                </a:effectLst>
                <a:latin typeface="Arial" pitchFamily="34" charset="0"/>
              </a:rPr>
              <a:t>Meso &lt;&gt; Micro Level Integration of Vasculature Within Tissues</a:t>
            </a:r>
          </a:p>
          <a:p>
            <a:pPr algn="ctr"/>
            <a:r>
              <a:rPr lang="en-US" altLang="en-US" sz="2000" b="1" dirty="0">
                <a:solidFill>
                  <a:schemeClr val="bg1"/>
                </a:solidFill>
                <a:effectLst>
                  <a:outerShdw blurRad="38100" dist="38100" dir="2700000" algn="tl">
                    <a:srgbClr val="000000"/>
                  </a:outerShdw>
                </a:effectLst>
                <a:latin typeface="Arial" pitchFamily="34" charset="0"/>
              </a:rPr>
              <a:t>Endothelial Cells (EC) As The Gate-keepers of Tissue Level Interaction/Exchanges</a:t>
            </a:r>
          </a:p>
        </p:txBody>
      </p:sp>
      <p:sp>
        <p:nvSpPr>
          <p:cNvPr id="53" name="Text Box 16"/>
          <p:cNvSpPr txBox="1">
            <a:spLocks noChangeArrowheads="1"/>
          </p:cNvSpPr>
          <p:nvPr/>
        </p:nvSpPr>
        <p:spPr bwMode="auto">
          <a:xfrm>
            <a:off x="1812878" y="5529632"/>
            <a:ext cx="8226751" cy="1107996"/>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a:solidFill>
                  <a:schemeClr val="bg1"/>
                </a:solidFill>
                <a:latin typeface="Arial" pitchFamily="34" charset="0"/>
              </a:rPr>
              <a:t>Small Blood Vessel-Tissue Exchanges</a:t>
            </a:r>
            <a:r>
              <a:rPr lang="en-US" altLang="en-US" sz="2400" dirty="0">
                <a:solidFill>
                  <a:srgbClr val="11FF24"/>
                </a:solidFill>
                <a:latin typeface="Arial" pitchFamily="34" charset="0"/>
              </a:rPr>
              <a:t>: </a:t>
            </a:r>
          </a:p>
          <a:p>
            <a:pPr algn="ctr"/>
            <a:r>
              <a:rPr lang="en-US" altLang="en-US" sz="2400" dirty="0">
                <a:solidFill>
                  <a:srgbClr val="11FF24"/>
                </a:solidFill>
                <a:latin typeface="Arial" pitchFamily="34" charset="0"/>
              </a:rPr>
              <a:t>Endothelial cells (Tie-2 GFP), </a:t>
            </a:r>
            <a:r>
              <a:rPr lang="en-US" altLang="en-US" sz="2400" dirty="0">
                <a:solidFill>
                  <a:srgbClr val="FF0000"/>
                </a:solidFill>
                <a:latin typeface="Arial" pitchFamily="34" charset="0"/>
              </a:rPr>
              <a:t>Perfused</a:t>
            </a:r>
            <a:r>
              <a:rPr lang="en-US" altLang="en-US" sz="2400" dirty="0">
                <a:solidFill>
                  <a:srgbClr val="11FF24"/>
                </a:solidFill>
                <a:latin typeface="Arial" pitchFamily="34" charset="0"/>
              </a:rPr>
              <a:t> </a:t>
            </a:r>
            <a:r>
              <a:rPr lang="en-US" altLang="en-US" sz="2400" dirty="0">
                <a:solidFill>
                  <a:srgbClr val="FF0000"/>
                </a:solidFill>
                <a:latin typeface="Arial" pitchFamily="34" charset="0"/>
              </a:rPr>
              <a:t>Microbeads </a:t>
            </a:r>
          </a:p>
          <a:p>
            <a:pPr algn="ctr"/>
            <a:r>
              <a:rPr lang="en-US" altLang="en-US" dirty="0">
                <a:solidFill>
                  <a:schemeClr val="bg1"/>
                </a:solidFill>
                <a:latin typeface="Arial" pitchFamily="34" charset="0"/>
              </a:rPr>
              <a:t>(Galis &amp; Johnson)</a:t>
            </a:r>
          </a:p>
        </p:txBody>
      </p:sp>
      <p:sp>
        <p:nvSpPr>
          <p:cNvPr id="12" name="Down Arrow 11"/>
          <p:cNvSpPr/>
          <p:nvPr/>
        </p:nvSpPr>
        <p:spPr>
          <a:xfrm>
            <a:off x="8077200" y="2971801"/>
            <a:ext cx="323754" cy="257969"/>
          </a:xfrm>
          <a:prstGeom prst="downArrow">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Down Arrow 54"/>
          <p:cNvSpPr/>
          <p:nvPr/>
        </p:nvSpPr>
        <p:spPr>
          <a:xfrm>
            <a:off x="8515446" y="4009232"/>
            <a:ext cx="323754" cy="257969"/>
          </a:xfrm>
          <a:prstGeom prst="downArrow">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Left Arrow 57"/>
          <p:cNvSpPr/>
          <p:nvPr/>
        </p:nvSpPr>
        <p:spPr>
          <a:xfrm>
            <a:off x="6705601" y="3952220"/>
            <a:ext cx="395287" cy="314980"/>
          </a:xfrm>
          <a:prstGeom prst="leftArrow">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1" name="Picture 10" descr="nrrheum.2014.89-f1.jpg"/>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6000" contrast="42000"/>
                    </a14:imgEffect>
                  </a14:imgLayer>
                </a14:imgProps>
              </a:ext>
              <a:ext uri="{28A0092B-C50C-407E-A947-70E740481C1C}">
                <a14:useLocalDpi xmlns:a14="http://schemas.microsoft.com/office/drawing/2010/main" val="0"/>
              </a:ext>
            </a:extLst>
          </a:blip>
          <a:srcRect l="-3802" t="2" r="63554" b="67791"/>
          <a:stretch/>
        </p:blipFill>
        <p:spPr bwMode="auto">
          <a:xfrm>
            <a:off x="418819" y="2192054"/>
            <a:ext cx="1765556" cy="15944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3" name="Picture 10" descr="nrrheum.2014.89-f1.jpg"/>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6000" contrast="42000"/>
                    </a14:imgEffect>
                  </a14:imgLayer>
                </a14:imgProps>
              </a:ext>
              <a:ext uri="{28A0092B-C50C-407E-A947-70E740481C1C}">
                <a14:useLocalDpi xmlns:a14="http://schemas.microsoft.com/office/drawing/2010/main" val="0"/>
              </a:ext>
            </a:extLst>
          </a:blip>
          <a:srcRect l="-3802" t="62898" r="63554" b="4895"/>
          <a:stretch/>
        </p:blipFill>
        <p:spPr bwMode="auto">
          <a:xfrm>
            <a:off x="9799436" y="2286027"/>
            <a:ext cx="2187701" cy="15546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50836" y="4907409"/>
            <a:ext cx="7848600" cy="523220"/>
          </a:xfrm>
          <a:prstGeom prst="rect">
            <a:avLst/>
          </a:prstGeom>
          <a:noFill/>
        </p:spPr>
        <p:txBody>
          <a:bodyPr wrap="square" rtlCol="0">
            <a:spAutoFit/>
          </a:bodyPr>
          <a:lstStyle/>
          <a:p>
            <a:r>
              <a:rPr lang="en-US" sz="2800" b="1" dirty="0">
                <a:solidFill>
                  <a:schemeClr val="bg1"/>
                </a:solidFill>
                <a:effectLst>
                  <a:outerShdw blurRad="38100" dist="38100" dir="2700000" algn="tl">
                    <a:srgbClr val="000000">
                      <a:alpha val="43137"/>
                    </a:srgbClr>
                  </a:outerShdw>
                </a:effectLst>
              </a:rPr>
              <a:t>Tissue/Cell level</a:t>
            </a:r>
          </a:p>
        </p:txBody>
      </p:sp>
    </p:spTree>
    <p:extLst>
      <p:ext uri="{BB962C8B-B14F-4D97-AF65-F5344CB8AC3E}">
        <p14:creationId xmlns:p14="http://schemas.microsoft.com/office/powerpoint/2010/main" val="3481498942"/>
      </p:ext>
    </p:extLst>
  </p:cSld>
  <p:clrMapOvr>
    <a:masterClrMapping/>
  </p:clrMapOvr>
</p:sld>
</file>

<file path=ppt/theme/theme1.xml><?xml version="1.0" encoding="utf-8"?>
<a:theme xmlns:a="http://schemas.openxmlformats.org/drawingml/2006/main" name="NHLBI Slide Template (16x9 widescreen forma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38A62778-4649-C745-8248-BC45F5F7A25D}" vid="{3C20889A-F17E-534B-A554-927CECDA31C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38A62778-4649-C745-8248-BC45F5F7A25D}" vid="{E5EE0343-A184-6C49-BABD-227C78C7D6D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NHLBI Slide Template (16x9 widescreen format)</Template>
  <TotalTime>8440</TotalTime>
  <Words>4979</Words>
  <Application>Microsoft Office PowerPoint</Application>
  <PresentationFormat>Widescreen</PresentationFormat>
  <Paragraphs>629</Paragraphs>
  <Slides>50</Slides>
  <Notes>8</Notes>
  <HiddenSlides>0</HiddenSlides>
  <MMClips>0</MMClips>
  <ScaleCrop>false</ScaleCrop>
  <HeadingPairs>
    <vt:vector size="8" baseType="variant">
      <vt:variant>
        <vt:lpstr>Fonts Used</vt:lpstr>
      </vt:variant>
      <vt:variant>
        <vt:i4>21</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74" baseType="lpstr">
      <vt:lpstr>AdvGulliv-B</vt:lpstr>
      <vt:lpstr>AdvPSA334</vt:lpstr>
      <vt:lpstr>Arial</vt:lpstr>
      <vt:lpstr>Arial</vt:lpstr>
      <vt:lpstr>Calibri</vt:lpstr>
      <vt:lpstr>ConVegur</vt:lpstr>
      <vt:lpstr>Helvetica</vt:lpstr>
      <vt:lpstr>Helvetica Neue</vt:lpstr>
      <vt:lpstr>Lucida Grande</vt:lpstr>
      <vt:lpstr>Muli</vt:lpstr>
      <vt:lpstr>Myriad</vt:lpstr>
      <vt:lpstr>NexusSan</vt:lpstr>
      <vt:lpstr>NexusSans</vt:lpstr>
      <vt:lpstr>Open Sans</vt:lpstr>
      <vt:lpstr>Orbitron</vt:lpstr>
      <vt:lpstr>Raleway</vt:lpstr>
      <vt:lpstr>Source Sans Pro</vt:lpstr>
      <vt:lpstr>Symbol</vt:lpstr>
      <vt:lpstr>Times New Roman</vt:lpstr>
      <vt:lpstr>Times New Roman, Times, serif</vt:lpstr>
      <vt:lpstr>Wingdings</vt:lpstr>
      <vt:lpstr>NHLBI Slide Template (16x9 widescreen format)</vt:lpstr>
      <vt:lpstr>1_Office Theme</vt:lpstr>
      <vt:lpstr>Chart</vt:lpstr>
      <vt:lpstr>PowerPoint Presentation</vt:lpstr>
      <vt:lpstr>Evolution Of Human Body Investigations</vt:lpstr>
      <vt:lpstr>Content</vt:lpstr>
      <vt:lpstr>Evaluating Utility of the Vascular System </vt:lpstr>
      <vt:lpstr> </vt:lpstr>
      <vt:lpstr>PowerPoint Presentation</vt:lpstr>
      <vt:lpstr>Desirable # 1: “Works across several scales (cell &lt;&gt; tissue &lt;&gt; whole body)” Blood Vessels Go (Seamlessly!) Across Scales Macro&lt;&gt;meso&lt;&gt;micro</vt:lpstr>
      <vt:lpstr>Seamlessly Integrated Across Body Scales Types And Sizes Of Various Blood Vessels</vt:lpstr>
      <vt:lpstr>PowerPoint Presentation</vt:lpstr>
      <vt:lpstr>PowerPoint Presentation</vt:lpstr>
      <vt:lpstr>Vascular Single Cell Level Integration in Tissues Example: The Brain Neurovascular Unit</vt:lpstr>
      <vt:lpstr>Endothelium Is The Unifying Principle Endothelial Zonation within Brain</vt:lpstr>
      <vt:lpstr>Metadata: Vascular Hierarchy  Road System? “Tree of Life”? </vt:lpstr>
      <vt:lpstr>Vascular Conduits Functionally (and Structurally) “Wire” Together Same Organ’s Components and All Organs</vt:lpstr>
      <vt:lpstr>Desirable #2: “Applicable to all (most) body tissues” The Vasculature is “Framing” Organ’s Architecture -  Across Scales</vt:lpstr>
      <vt:lpstr>Vasculature Drives Organogenesis Organ Patterning Around Vessels</vt:lpstr>
      <vt:lpstr> Vascular Architecture Provides Additional Recognizable Features Vascular “Fingerprint” for Each Tissue  </vt:lpstr>
      <vt:lpstr>PowerPoint Presentation</vt:lpstr>
      <vt:lpstr>Vascular Mapping by Machine Learning</vt:lpstr>
      <vt:lpstr>Classifying Kidney Histology – AI?</vt:lpstr>
      <vt:lpstr>Desirable # 3: “Accounts for donor differences  (e.g., size, shape, sex)” </vt:lpstr>
      <vt:lpstr>Vessels Are Naturally Adapted To Body Characteristics</vt:lpstr>
      <vt:lpstr>Vascular Fingerprinting: individual variations are likely but not necessary functionally consequential </vt:lpstr>
      <vt:lpstr>Desirable #4:  “Useful/Acceptable across specialty domains”  </vt:lpstr>
      <vt:lpstr>Of Watersheds and Vascular Territories</vt:lpstr>
      <vt:lpstr>The Concept of VASCULAR TERRITORIES (“Angiosomes”)  Macro &lt;&gt;Meso Scale</vt:lpstr>
      <vt:lpstr>Example Clinical Applications of Vascular Territories</vt:lpstr>
      <vt:lpstr>Vasculature of the Kidney Going across Scales: Macro&lt;&gt;Meso&lt;&gt;Micro </vt:lpstr>
      <vt:lpstr>Tissue Vascular Relationships Mammalian Kidney Meso&lt;&gt;Micro Scale</vt:lpstr>
      <vt:lpstr>PowerPoint Presentation</vt:lpstr>
      <vt:lpstr>Location, Location, Location Diverse Endothelial Cell Populations Associate With Different Cells of The Kidney </vt:lpstr>
      <vt:lpstr>Vasculature as CCF and Road Map for the Body:  What would a potential (road map) address for a SC in the kidney look like?</vt:lpstr>
      <vt:lpstr>PowerPoint Presentation</vt:lpstr>
      <vt:lpstr>Tissue Oxygenation Gradients The functional importance of the 100 mmeter  </vt:lpstr>
      <vt:lpstr>Tissue Oxygen Tension (Tpo2) Values Measured In Different Organs In Different Species</vt:lpstr>
      <vt:lpstr>Intracellular Oxygen Sensing:  HIF-alpha Inducible Genes</vt:lpstr>
      <vt:lpstr>Kidney Arterial Vasculature and Oxygenation </vt:lpstr>
      <vt:lpstr>There is more…Vasculature of Various Organs Examples and Considerations</vt:lpstr>
      <vt:lpstr> Vasculature as CCF and Road  Map for the Human Body</vt:lpstr>
      <vt:lpstr>Leveraging Vasculature for Single Cell Level Considerations</vt:lpstr>
      <vt:lpstr>Getting there…</vt:lpstr>
      <vt:lpstr>PowerPoint Presentation</vt:lpstr>
      <vt:lpstr>Some Bio-numbers Freitas, Nanomedicine, Volume I: Basic Capabilities </vt:lpstr>
      <vt:lpstr>Some Bio-numbers: The Human Vascular System</vt:lpstr>
      <vt:lpstr>Vessel Network Analysis Tools and Microvascular Architecture Models</vt:lpstr>
      <vt:lpstr>The KIDNEY: Artistic Rendition of Kidney Vasculature</vt:lpstr>
      <vt:lpstr>PowerPoint Presentation</vt:lpstr>
      <vt:lpstr>CCF meeting CZI-NIH Summary December 11-12, 2017 </vt:lpstr>
      <vt:lpstr>CCF meeting CZI-NIH Summary December 11-12, 2017 </vt:lpstr>
      <vt:lpstr>CCF meeting CZI-NIH Parting Thoughts December 11-12, 2017 </vt:lpstr>
    </vt:vector>
  </TitlesOfParts>
  <Company>NHLBI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CCF Vasculature</dc:title>
  <dc:creator/>
  <cp:lastModifiedBy>Galis, Zorina (NIH/NHLBI) [E]</cp:lastModifiedBy>
  <cp:revision>919</cp:revision>
  <dcterms:created xsi:type="dcterms:W3CDTF">2013-03-29T15:16:22Z</dcterms:created>
  <dcterms:modified xsi:type="dcterms:W3CDTF">2019-05-08T20:48:10Z</dcterms:modified>
</cp:coreProperties>
</file>